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84"/>
  </p:notesMasterIdLst>
  <p:handoutMasterIdLst>
    <p:handoutMasterId r:id="rId85"/>
  </p:handoutMasterIdLst>
  <p:sldIdLst>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335" r:id="rId38"/>
    <p:sldId id="290" r:id="rId39"/>
    <p:sldId id="292"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36" r:id="rId70"/>
    <p:sldId id="337"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Lst>
  <p:sldSz cx="9144000" cy="6858000" type="screen4x3"/>
  <p:notesSz cx="6797675" cy="9926638"/>
  <p:defaultTex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344">
          <p15:clr>
            <a:srgbClr val="A4A3A4"/>
          </p15:clr>
        </p15:guide>
        <p15:guide id="2" pos="642">
          <p15:clr>
            <a:srgbClr val="A4A3A4"/>
          </p15:clr>
        </p15:guide>
        <p15:guide id="3" orient="horz" pos="1026">
          <p15:clr>
            <a:srgbClr val="A4A3A4"/>
          </p15:clr>
        </p15:guide>
        <p15:guide id="4" pos="385">
          <p15:clr>
            <a:srgbClr val="A4A3A4"/>
          </p15:clr>
        </p15:guide>
        <p15:guide id="5" orient="horz" pos="981">
          <p15:clr>
            <a:srgbClr val="A4A3A4"/>
          </p15:clr>
        </p15:guide>
      </p15:sldGuideLst>
    </p:ext>
    <p:ext uri="{2D200454-40CA-4A62-9FC3-DE9A4176ACB9}">
      <p15:notesGuideLst xmlns:p15="http://schemas.microsoft.com/office/powerpoint/2012/main" xmlns="">
        <p15:guide id="1" orient="horz" pos="3107">
          <p15:clr>
            <a:srgbClr val="A4A3A4"/>
          </p15:clr>
        </p15:guide>
        <p15:guide id="2" pos="2141">
          <p15:clr>
            <a:srgbClr val="A4A3A4"/>
          </p15:clr>
        </p15:guide>
        <p15:guide id="3" orient="horz"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471"/>
    <a:srgbClr val="09562C"/>
    <a:srgbClr val="4C4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86044" autoAdjust="0"/>
  </p:normalViewPr>
  <p:slideViewPr>
    <p:cSldViewPr snapToObjects="1">
      <p:cViewPr>
        <p:scale>
          <a:sx n="85" d="100"/>
          <a:sy n="85" d="100"/>
        </p:scale>
        <p:origin x="-672" y="-312"/>
      </p:cViewPr>
      <p:guideLst>
        <p:guide orient="horz" pos="981"/>
        <p:guide pos="385"/>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87" d="100"/>
          <a:sy n="87" d="100"/>
        </p:scale>
        <p:origin x="-3756" y="-72"/>
      </p:cViewPr>
      <p:guideLst>
        <p:guide orient="horz" pos="3107"/>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FE854-2101-4392-A810-0FF03072E266}"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da-DK"/>
        </a:p>
      </dgm:t>
    </dgm:pt>
    <dgm:pt modelId="{C13043C7-D850-4ED8-BD6D-CFFF0375437D}">
      <dgm:prSet phldrT="[Tekst]"/>
      <dgm:spPr/>
      <dgm:t>
        <a:bodyPr/>
        <a:lstStyle/>
        <a:p>
          <a:r>
            <a:rPr lang="da-DK" dirty="0" smtClean="0"/>
            <a:t>1 </a:t>
          </a:r>
          <a:endParaRPr lang="da-DK" dirty="0"/>
        </a:p>
      </dgm:t>
    </dgm:pt>
    <dgm:pt modelId="{57499336-4A91-43EE-94D1-5B2580299CB9}" type="parTrans" cxnId="{6D04846E-2541-4409-AA29-722C527DD7B2}">
      <dgm:prSet/>
      <dgm:spPr/>
      <dgm:t>
        <a:bodyPr/>
        <a:lstStyle/>
        <a:p>
          <a:endParaRPr lang="da-DK"/>
        </a:p>
      </dgm:t>
    </dgm:pt>
    <dgm:pt modelId="{C3FCCE65-F0E1-4F81-93BC-8E6D66F75848}" type="sibTrans" cxnId="{6D04846E-2541-4409-AA29-722C527DD7B2}">
      <dgm:prSet/>
      <dgm:spPr/>
      <dgm:t>
        <a:bodyPr/>
        <a:lstStyle/>
        <a:p>
          <a:endParaRPr lang="da-DK"/>
        </a:p>
      </dgm:t>
    </dgm:pt>
    <dgm:pt modelId="{7B591BC3-2F20-4F55-8E18-33463C928AE2}">
      <dgm:prSet phldrT="[Tekst]"/>
      <dgm:spPr/>
      <dgm:t>
        <a:bodyPr/>
        <a:lstStyle/>
        <a:p>
          <a:r>
            <a:rPr lang="da-DK" dirty="0" smtClean="0"/>
            <a:t>Hurtigt overblik</a:t>
          </a:r>
          <a:endParaRPr lang="da-DK" dirty="0"/>
        </a:p>
      </dgm:t>
    </dgm:pt>
    <dgm:pt modelId="{0629927E-C9BD-429E-8238-D567AA3775EA}" type="parTrans" cxnId="{595FE6A7-5178-42B8-BCDF-774E97E53296}">
      <dgm:prSet/>
      <dgm:spPr/>
      <dgm:t>
        <a:bodyPr/>
        <a:lstStyle/>
        <a:p>
          <a:endParaRPr lang="da-DK"/>
        </a:p>
      </dgm:t>
    </dgm:pt>
    <dgm:pt modelId="{9FCE90BE-8931-4A59-80BE-609C11E4C0EC}" type="sibTrans" cxnId="{595FE6A7-5178-42B8-BCDF-774E97E53296}">
      <dgm:prSet/>
      <dgm:spPr/>
      <dgm:t>
        <a:bodyPr/>
        <a:lstStyle/>
        <a:p>
          <a:endParaRPr lang="da-DK"/>
        </a:p>
      </dgm:t>
    </dgm:pt>
    <dgm:pt modelId="{11B8428A-4319-4492-AAF9-6EE9A5B5C181}">
      <dgm:prSet phldrT="[Tekst]"/>
      <dgm:spPr/>
      <dgm:t>
        <a:bodyPr/>
        <a:lstStyle/>
        <a:p>
          <a:r>
            <a:rPr lang="da-DK" dirty="0" smtClean="0"/>
            <a:t>Hvad er </a:t>
          </a:r>
          <a:r>
            <a:rPr lang="da-DK" dirty="0" smtClean="0">
              <a:solidFill>
                <a:srgbClr val="FF0000"/>
              </a:solidFill>
            </a:rPr>
            <a:t>status</a:t>
          </a:r>
          <a:r>
            <a:rPr lang="da-DK" dirty="0" smtClean="0"/>
            <a:t> i forhold til </a:t>
          </a:r>
          <a:r>
            <a:rPr lang="da-DK" dirty="0" smtClean="0">
              <a:solidFill>
                <a:srgbClr val="FF0000"/>
              </a:solidFill>
            </a:rPr>
            <a:t>målsætning?</a:t>
          </a:r>
          <a:endParaRPr lang="da-DK" dirty="0">
            <a:solidFill>
              <a:srgbClr val="FF0000"/>
            </a:solidFill>
          </a:endParaRPr>
        </a:p>
      </dgm:t>
    </dgm:pt>
    <dgm:pt modelId="{FE55F1AF-4A30-4755-9755-5EB6C3681909}" type="parTrans" cxnId="{24764E3D-84E9-47AF-BBA4-A7CCE50DDFCC}">
      <dgm:prSet/>
      <dgm:spPr/>
      <dgm:t>
        <a:bodyPr/>
        <a:lstStyle/>
        <a:p>
          <a:endParaRPr lang="da-DK"/>
        </a:p>
      </dgm:t>
    </dgm:pt>
    <dgm:pt modelId="{F07683FE-7246-4360-8348-C334CCE61D79}" type="sibTrans" cxnId="{24764E3D-84E9-47AF-BBA4-A7CCE50DDFCC}">
      <dgm:prSet/>
      <dgm:spPr/>
      <dgm:t>
        <a:bodyPr/>
        <a:lstStyle/>
        <a:p>
          <a:endParaRPr lang="da-DK"/>
        </a:p>
      </dgm:t>
    </dgm:pt>
    <dgm:pt modelId="{51295F78-A4D6-4392-8AE0-BD2134609DDB}">
      <dgm:prSet phldrT="[Tekst]"/>
      <dgm:spPr/>
      <dgm:t>
        <a:bodyPr/>
        <a:lstStyle/>
        <a:p>
          <a:r>
            <a:rPr lang="da-DK" dirty="0" smtClean="0"/>
            <a:t>2</a:t>
          </a:r>
          <a:endParaRPr lang="da-DK" dirty="0"/>
        </a:p>
      </dgm:t>
    </dgm:pt>
    <dgm:pt modelId="{7BED75EA-0AFD-471F-8395-0835AECFBC5E}" type="parTrans" cxnId="{CBD27D06-2164-4DD5-8307-5C5446C408B9}">
      <dgm:prSet/>
      <dgm:spPr/>
      <dgm:t>
        <a:bodyPr/>
        <a:lstStyle/>
        <a:p>
          <a:endParaRPr lang="da-DK"/>
        </a:p>
      </dgm:t>
    </dgm:pt>
    <dgm:pt modelId="{684E042A-FE38-467C-8F94-B10C905E75E0}" type="sibTrans" cxnId="{CBD27D06-2164-4DD5-8307-5C5446C408B9}">
      <dgm:prSet/>
      <dgm:spPr/>
      <dgm:t>
        <a:bodyPr/>
        <a:lstStyle/>
        <a:p>
          <a:endParaRPr lang="da-DK"/>
        </a:p>
      </dgm:t>
    </dgm:pt>
    <dgm:pt modelId="{6CD1493E-91CD-4293-8C20-93D8BFCBB9C6}">
      <dgm:prSet phldrT="[Tekst]"/>
      <dgm:spPr/>
      <dgm:t>
        <a:bodyPr/>
        <a:lstStyle/>
        <a:p>
          <a:r>
            <a:rPr lang="da-DK" dirty="0" smtClean="0"/>
            <a:t>Uddybning og historik på aktuelt målepunkt</a:t>
          </a:r>
          <a:endParaRPr lang="da-DK" dirty="0"/>
        </a:p>
      </dgm:t>
    </dgm:pt>
    <dgm:pt modelId="{7FF88DA7-3C51-44FD-95DF-F697D218C909}" type="parTrans" cxnId="{93396403-1AF4-4F75-A22F-4BD3D01E3FFC}">
      <dgm:prSet/>
      <dgm:spPr/>
      <dgm:t>
        <a:bodyPr/>
        <a:lstStyle/>
        <a:p>
          <a:endParaRPr lang="da-DK"/>
        </a:p>
      </dgm:t>
    </dgm:pt>
    <dgm:pt modelId="{31AC50AE-2C62-4358-AA0B-96EED64DF219}" type="sibTrans" cxnId="{93396403-1AF4-4F75-A22F-4BD3D01E3FFC}">
      <dgm:prSet/>
      <dgm:spPr/>
      <dgm:t>
        <a:bodyPr/>
        <a:lstStyle/>
        <a:p>
          <a:endParaRPr lang="da-DK"/>
        </a:p>
      </dgm:t>
    </dgm:pt>
    <dgm:pt modelId="{A8073220-8CC5-4A31-B651-D268A5BCF56E}" type="pres">
      <dgm:prSet presAssocID="{ABAFE854-2101-4392-A810-0FF03072E266}" presName="Name0" presStyleCnt="0">
        <dgm:presLayoutVars>
          <dgm:dir/>
          <dgm:animLvl val="lvl"/>
          <dgm:resizeHandles/>
        </dgm:presLayoutVars>
      </dgm:prSet>
      <dgm:spPr/>
      <dgm:t>
        <a:bodyPr/>
        <a:lstStyle/>
        <a:p>
          <a:endParaRPr lang="da-DK"/>
        </a:p>
      </dgm:t>
    </dgm:pt>
    <dgm:pt modelId="{99ED0FAC-C660-4599-B8FC-915EEF9B1BED}" type="pres">
      <dgm:prSet presAssocID="{C13043C7-D850-4ED8-BD6D-CFFF0375437D}" presName="linNode" presStyleCnt="0"/>
      <dgm:spPr/>
    </dgm:pt>
    <dgm:pt modelId="{77E44E8B-4F96-4E26-B63D-3F0C3D3B44AB}" type="pres">
      <dgm:prSet presAssocID="{C13043C7-D850-4ED8-BD6D-CFFF0375437D}" presName="parentShp" presStyleLbl="node1" presStyleIdx="0" presStyleCnt="2">
        <dgm:presLayoutVars>
          <dgm:bulletEnabled val="1"/>
        </dgm:presLayoutVars>
      </dgm:prSet>
      <dgm:spPr/>
      <dgm:t>
        <a:bodyPr/>
        <a:lstStyle/>
        <a:p>
          <a:endParaRPr lang="da-DK"/>
        </a:p>
      </dgm:t>
    </dgm:pt>
    <dgm:pt modelId="{C4AA25D2-A841-41A4-9333-5E7688058AF5}" type="pres">
      <dgm:prSet presAssocID="{C13043C7-D850-4ED8-BD6D-CFFF0375437D}" presName="childShp" presStyleLbl="bgAccFollowNode1" presStyleIdx="0" presStyleCnt="2">
        <dgm:presLayoutVars>
          <dgm:bulletEnabled val="1"/>
        </dgm:presLayoutVars>
      </dgm:prSet>
      <dgm:spPr/>
      <dgm:t>
        <a:bodyPr/>
        <a:lstStyle/>
        <a:p>
          <a:endParaRPr lang="da-DK"/>
        </a:p>
      </dgm:t>
    </dgm:pt>
    <dgm:pt modelId="{EC431261-E586-4D30-A8D3-6DA080C3A4D5}" type="pres">
      <dgm:prSet presAssocID="{C3FCCE65-F0E1-4F81-93BC-8E6D66F75848}" presName="spacing" presStyleCnt="0"/>
      <dgm:spPr/>
    </dgm:pt>
    <dgm:pt modelId="{E945F950-E0B0-444C-8EDC-70D81754BEAC}" type="pres">
      <dgm:prSet presAssocID="{51295F78-A4D6-4392-8AE0-BD2134609DDB}" presName="linNode" presStyleCnt="0"/>
      <dgm:spPr/>
    </dgm:pt>
    <dgm:pt modelId="{F9D56E32-64D2-4BAD-9A8E-80E4194FB3D3}" type="pres">
      <dgm:prSet presAssocID="{51295F78-A4D6-4392-8AE0-BD2134609DDB}" presName="parentShp" presStyleLbl="node1" presStyleIdx="1" presStyleCnt="2">
        <dgm:presLayoutVars>
          <dgm:bulletEnabled val="1"/>
        </dgm:presLayoutVars>
      </dgm:prSet>
      <dgm:spPr/>
      <dgm:t>
        <a:bodyPr/>
        <a:lstStyle/>
        <a:p>
          <a:endParaRPr lang="da-DK"/>
        </a:p>
      </dgm:t>
    </dgm:pt>
    <dgm:pt modelId="{DB7C7F96-EDF5-4ECD-A146-88450B4DAEC2}" type="pres">
      <dgm:prSet presAssocID="{51295F78-A4D6-4392-8AE0-BD2134609DDB}" presName="childShp" presStyleLbl="bgAccFollowNode1" presStyleIdx="1" presStyleCnt="2">
        <dgm:presLayoutVars>
          <dgm:bulletEnabled val="1"/>
        </dgm:presLayoutVars>
      </dgm:prSet>
      <dgm:spPr/>
      <dgm:t>
        <a:bodyPr/>
        <a:lstStyle/>
        <a:p>
          <a:endParaRPr lang="da-DK"/>
        </a:p>
      </dgm:t>
    </dgm:pt>
  </dgm:ptLst>
  <dgm:cxnLst>
    <dgm:cxn modelId="{24764E3D-84E9-47AF-BBA4-A7CCE50DDFCC}" srcId="{C13043C7-D850-4ED8-BD6D-CFFF0375437D}" destId="{11B8428A-4319-4492-AAF9-6EE9A5B5C181}" srcOrd="1" destOrd="0" parTransId="{FE55F1AF-4A30-4755-9755-5EB6C3681909}" sibTransId="{F07683FE-7246-4360-8348-C334CCE61D79}"/>
    <dgm:cxn modelId="{595FE6A7-5178-42B8-BCDF-774E97E53296}" srcId="{C13043C7-D850-4ED8-BD6D-CFFF0375437D}" destId="{7B591BC3-2F20-4F55-8E18-33463C928AE2}" srcOrd="0" destOrd="0" parTransId="{0629927E-C9BD-429E-8238-D567AA3775EA}" sibTransId="{9FCE90BE-8931-4A59-80BE-609C11E4C0EC}"/>
    <dgm:cxn modelId="{93396403-1AF4-4F75-A22F-4BD3D01E3FFC}" srcId="{51295F78-A4D6-4392-8AE0-BD2134609DDB}" destId="{6CD1493E-91CD-4293-8C20-93D8BFCBB9C6}" srcOrd="0" destOrd="0" parTransId="{7FF88DA7-3C51-44FD-95DF-F697D218C909}" sibTransId="{31AC50AE-2C62-4358-AA0B-96EED64DF219}"/>
    <dgm:cxn modelId="{D1A3EA05-2694-45E5-BAD4-CB67036A459B}" type="presOf" srcId="{11B8428A-4319-4492-AAF9-6EE9A5B5C181}" destId="{C4AA25D2-A841-41A4-9333-5E7688058AF5}" srcOrd="0" destOrd="1" presId="urn:microsoft.com/office/officeart/2005/8/layout/vList6"/>
    <dgm:cxn modelId="{D1FE4731-8FD5-4838-B01A-0B7B5160BE83}" type="presOf" srcId="{7B591BC3-2F20-4F55-8E18-33463C928AE2}" destId="{C4AA25D2-A841-41A4-9333-5E7688058AF5}" srcOrd="0" destOrd="0" presId="urn:microsoft.com/office/officeart/2005/8/layout/vList6"/>
    <dgm:cxn modelId="{9D438719-041A-4548-B87C-40F3157C1678}" type="presOf" srcId="{C13043C7-D850-4ED8-BD6D-CFFF0375437D}" destId="{77E44E8B-4F96-4E26-B63D-3F0C3D3B44AB}" srcOrd="0" destOrd="0" presId="urn:microsoft.com/office/officeart/2005/8/layout/vList6"/>
    <dgm:cxn modelId="{6D04846E-2541-4409-AA29-722C527DD7B2}" srcId="{ABAFE854-2101-4392-A810-0FF03072E266}" destId="{C13043C7-D850-4ED8-BD6D-CFFF0375437D}" srcOrd="0" destOrd="0" parTransId="{57499336-4A91-43EE-94D1-5B2580299CB9}" sibTransId="{C3FCCE65-F0E1-4F81-93BC-8E6D66F75848}"/>
    <dgm:cxn modelId="{CBD27D06-2164-4DD5-8307-5C5446C408B9}" srcId="{ABAFE854-2101-4392-A810-0FF03072E266}" destId="{51295F78-A4D6-4392-8AE0-BD2134609DDB}" srcOrd="1" destOrd="0" parTransId="{7BED75EA-0AFD-471F-8395-0835AECFBC5E}" sibTransId="{684E042A-FE38-467C-8F94-B10C905E75E0}"/>
    <dgm:cxn modelId="{D784DEE9-75E9-41C9-9BB9-33AD2E3C633F}" type="presOf" srcId="{ABAFE854-2101-4392-A810-0FF03072E266}" destId="{A8073220-8CC5-4A31-B651-D268A5BCF56E}" srcOrd="0" destOrd="0" presId="urn:microsoft.com/office/officeart/2005/8/layout/vList6"/>
    <dgm:cxn modelId="{AB070E44-622D-4833-AAE9-F27F5BA81AAB}" type="presOf" srcId="{51295F78-A4D6-4392-8AE0-BD2134609DDB}" destId="{F9D56E32-64D2-4BAD-9A8E-80E4194FB3D3}" srcOrd="0" destOrd="0" presId="urn:microsoft.com/office/officeart/2005/8/layout/vList6"/>
    <dgm:cxn modelId="{E8ECA4E0-8C3A-4DD7-B45B-85E0AFE167D2}" type="presOf" srcId="{6CD1493E-91CD-4293-8C20-93D8BFCBB9C6}" destId="{DB7C7F96-EDF5-4ECD-A146-88450B4DAEC2}" srcOrd="0" destOrd="0" presId="urn:microsoft.com/office/officeart/2005/8/layout/vList6"/>
    <dgm:cxn modelId="{C170C7E1-9C20-4EF9-BB60-6E2045EB8D6B}" type="presParOf" srcId="{A8073220-8CC5-4A31-B651-D268A5BCF56E}" destId="{99ED0FAC-C660-4599-B8FC-915EEF9B1BED}" srcOrd="0" destOrd="0" presId="urn:microsoft.com/office/officeart/2005/8/layout/vList6"/>
    <dgm:cxn modelId="{A76F5E8D-90AB-4469-8649-F5196074947C}" type="presParOf" srcId="{99ED0FAC-C660-4599-B8FC-915EEF9B1BED}" destId="{77E44E8B-4F96-4E26-B63D-3F0C3D3B44AB}" srcOrd="0" destOrd="0" presId="urn:microsoft.com/office/officeart/2005/8/layout/vList6"/>
    <dgm:cxn modelId="{28DB38DB-EDAA-4147-BDB9-3787EEF9A486}" type="presParOf" srcId="{99ED0FAC-C660-4599-B8FC-915EEF9B1BED}" destId="{C4AA25D2-A841-41A4-9333-5E7688058AF5}" srcOrd="1" destOrd="0" presId="urn:microsoft.com/office/officeart/2005/8/layout/vList6"/>
    <dgm:cxn modelId="{FC0FC47F-86CE-4394-9490-0543451AFED0}" type="presParOf" srcId="{A8073220-8CC5-4A31-B651-D268A5BCF56E}" destId="{EC431261-E586-4D30-A8D3-6DA080C3A4D5}" srcOrd="1" destOrd="0" presId="urn:microsoft.com/office/officeart/2005/8/layout/vList6"/>
    <dgm:cxn modelId="{A58E8CE0-70D8-48F9-98C8-D47BA1461463}" type="presParOf" srcId="{A8073220-8CC5-4A31-B651-D268A5BCF56E}" destId="{E945F950-E0B0-444C-8EDC-70D81754BEAC}" srcOrd="2" destOrd="0" presId="urn:microsoft.com/office/officeart/2005/8/layout/vList6"/>
    <dgm:cxn modelId="{11998375-B33F-43FF-A563-F565DE723D38}" type="presParOf" srcId="{E945F950-E0B0-444C-8EDC-70D81754BEAC}" destId="{F9D56E32-64D2-4BAD-9A8E-80E4194FB3D3}" srcOrd="0" destOrd="0" presId="urn:microsoft.com/office/officeart/2005/8/layout/vList6"/>
    <dgm:cxn modelId="{FE21132C-BB19-42AC-9094-D8E0888623A8}" type="presParOf" srcId="{E945F950-E0B0-444C-8EDC-70D81754BEAC}" destId="{DB7C7F96-EDF5-4ECD-A146-88450B4DAEC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dsholder til sidefod 3"/>
          <p:cNvSpPr>
            <a:spLocks noGrp="1"/>
          </p:cNvSpPr>
          <p:nvPr>
            <p:ph type="ftr" sz="quarter" idx="2"/>
          </p:nvPr>
        </p:nvSpPr>
        <p:spPr>
          <a:xfrm>
            <a:off x="3849688" y="9195118"/>
            <a:ext cx="2933700" cy="233192"/>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3849688" y="9393071"/>
            <a:ext cx="2946400" cy="496731"/>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87C0CF0E-1A96-4167-9B9C-14DA2945C64D}" type="slidenum">
              <a:rPr lang="da-DK"/>
              <a:pPr>
                <a:defRPr/>
              </a:pPr>
              <a:t>‹nr.›</a:t>
            </a:fld>
            <a:endParaRPr lang="da-DK"/>
          </a:p>
        </p:txBody>
      </p:sp>
      <p:sp>
        <p:nvSpPr>
          <p:cNvPr id="2" name="Tekstfelt 1"/>
          <p:cNvSpPr txBox="1"/>
          <p:nvPr/>
        </p:nvSpPr>
        <p:spPr>
          <a:xfrm>
            <a:off x="374501" y="9195120"/>
            <a:ext cx="2160240" cy="588350"/>
          </a:xfrm>
          <a:prstGeom prst="rect">
            <a:avLst/>
          </a:prstGeom>
          <a:noFill/>
        </p:spPr>
        <p:txBody>
          <a:bodyPr wrap="square" rtlCol="0">
            <a:spAutoFit/>
          </a:bodyPr>
          <a:lstStyle/>
          <a:p>
            <a:r>
              <a:rPr lang="da-DK" dirty="0" smtClean="0"/>
              <a:t>SEGES P/S</a:t>
            </a:r>
            <a:br>
              <a:rPr lang="da-DK" dirty="0" smtClean="0"/>
            </a:br>
            <a:r>
              <a:rPr lang="da-DK" sz="1400" dirty="0" smtClean="0"/>
              <a:t>seges.dk</a:t>
            </a:r>
            <a:endParaRPr lang="da-DK" sz="1400" dirty="0"/>
          </a:p>
        </p:txBody>
      </p:sp>
    </p:spTree>
    <p:extLst>
      <p:ext uri="{BB962C8B-B14F-4D97-AF65-F5344CB8AC3E}">
        <p14:creationId xmlns:p14="http://schemas.microsoft.com/office/powerpoint/2010/main" val="2984954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733"/>
          </a:xfrm>
          <a:prstGeom prst="rect">
            <a:avLst/>
          </a:prstGeom>
        </p:spPr>
        <p:txBody>
          <a:bodyPr vert="horz" lIns="92665" tIns="46333" rIns="92665" bIns="46333" rtlCol="0"/>
          <a:lstStyle>
            <a:lvl1pPr algn="l" fontAlgn="auto">
              <a:spcBef>
                <a:spcPts val="0"/>
              </a:spcBef>
              <a:spcAft>
                <a:spcPts val="0"/>
              </a:spcAft>
              <a:defRPr sz="1200">
                <a:latin typeface="+mn-lt"/>
                <a:cs typeface="+mn-cs"/>
              </a:defRPr>
            </a:lvl1pPr>
          </a:lstStyle>
          <a:p>
            <a:pPr>
              <a:defRPr/>
            </a:pPr>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665" tIns="46333" rIns="92665" bIns="46333" rtlCol="0" anchor="ctr"/>
          <a:lstStyle/>
          <a:p>
            <a:pPr lvl="0"/>
            <a:endParaRPr lang="da-DK" noProof="0"/>
          </a:p>
        </p:txBody>
      </p:sp>
      <p:sp>
        <p:nvSpPr>
          <p:cNvPr id="5" name="Pladsholder til noter 4"/>
          <p:cNvSpPr>
            <a:spLocks noGrp="1"/>
          </p:cNvSpPr>
          <p:nvPr>
            <p:ph type="body" sz="quarter" idx="3"/>
          </p:nvPr>
        </p:nvSpPr>
        <p:spPr>
          <a:xfrm>
            <a:off x="679450" y="4714955"/>
            <a:ext cx="5438775" cy="4467386"/>
          </a:xfrm>
          <a:prstGeom prst="rect">
            <a:avLst/>
          </a:prstGeom>
        </p:spPr>
        <p:txBody>
          <a:bodyPr vert="horz" lIns="92665" tIns="46333" rIns="92665" bIns="46333"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428310"/>
            <a:ext cx="2946400" cy="496731"/>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428310"/>
            <a:ext cx="2946400" cy="496731"/>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0AFE4F35-38D1-4586-8062-C0D74F49BC40}" type="slidenum">
              <a:rPr lang="da-DK"/>
              <a:pPr>
                <a:defRPr/>
              </a:pPr>
              <a:t>‹nr.›</a:t>
            </a:fld>
            <a:endParaRPr lang="da-DK"/>
          </a:p>
        </p:txBody>
      </p:sp>
    </p:spTree>
    <p:extLst>
      <p:ext uri="{BB962C8B-B14F-4D97-AF65-F5344CB8AC3E}">
        <p14:creationId xmlns:p14="http://schemas.microsoft.com/office/powerpoint/2010/main" val="18056266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Spørg ind til hvor mange af deltagerne der har dyr</a:t>
            </a:r>
            <a:r>
              <a:rPr lang="da-DK" baseline="0" dirty="0" smtClean="0"/>
              <a:t> på flere ejendomme, for at finde ud af hvor meget vægt der skal ligges på forklaringen af bedriftsbegrebet.</a:t>
            </a:r>
          </a:p>
          <a:p>
            <a:endParaRPr lang="da-DK" baseline="0" dirty="0" smtClean="0"/>
          </a:p>
          <a:p>
            <a:r>
              <a:rPr lang="da-DK" baseline="0" dirty="0" smtClean="0"/>
              <a:t>Det er rart at vide hvem </a:t>
            </a:r>
            <a:r>
              <a:rPr lang="da-DK" baseline="0" smtClean="0"/>
              <a:t>der </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2</a:t>
            </a:fld>
            <a:endParaRPr lang="da-DK"/>
          </a:p>
        </p:txBody>
      </p:sp>
    </p:spTree>
    <p:extLst>
      <p:ext uri="{BB962C8B-B14F-4D97-AF65-F5344CB8AC3E}">
        <p14:creationId xmlns:p14="http://schemas.microsoft.com/office/powerpoint/2010/main" val="1897305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Vises i program</a:t>
            </a:r>
          </a:p>
          <a:p>
            <a:endParaRPr lang="da-DK" dirty="0" smtClean="0"/>
          </a:p>
          <a:p>
            <a:r>
              <a:rPr lang="da-DK" dirty="0" smtClean="0"/>
              <a:t>Ko</a:t>
            </a:r>
            <a:r>
              <a:rPr lang="da-DK" baseline="0" dirty="0" smtClean="0"/>
              <a:t> der har kælver mærkes =&gt; dato og </a:t>
            </a:r>
            <a:r>
              <a:rPr lang="da-DK" baseline="0" dirty="0" err="1" smtClean="0"/>
              <a:t>løbenr</a:t>
            </a:r>
            <a:r>
              <a:rPr lang="da-DK" baseline="0" dirty="0" smtClean="0"/>
              <a:t>. + registrering af køn, størrelse, forløb og evt. navn </a:t>
            </a:r>
          </a:p>
          <a:p>
            <a:r>
              <a:rPr lang="da-DK" baseline="0" dirty="0" smtClean="0"/>
              <a:t>Hvis valgt tværfaglig driftsenhed på forsiden kommer alle dyr med under pkt. 1. ”vælg dyr”. Her er det vigtigt at kigge på Besætnings nr. til højre i billedet der viser hvilken besætning koen er registreret i </a:t>
            </a:r>
          </a:p>
          <a:p>
            <a:endParaRPr lang="da-DK" baseline="0" dirty="0" smtClean="0"/>
          </a:p>
          <a:p>
            <a:r>
              <a:rPr lang="da-DK" baseline="0" dirty="0" smtClean="0"/>
              <a:t>Kan bruges til touch skærm. </a:t>
            </a:r>
          </a:p>
          <a:p>
            <a:endParaRPr lang="da-DK" baseline="0" dirty="0" smtClean="0"/>
          </a:p>
          <a:p>
            <a:r>
              <a:rPr lang="da-DK" baseline="0" dirty="0" smtClean="0"/>
              <a:t>Meldinger fra landmænd er at det er let at bruge.</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11</a:t>
            </a:fld>
            <a:endParaRPr lang="da-DK"/>
          </a:p>
        </p:txBody>
      </p:sp>
    </p:spTree>
    <p:extLst>
      <p:ext uri="{BB962C8B-B14F-4D97-AF65-F5344CB8AC3E}">
        <p14:creationId xmlns:p14="http://schemas.microsoft.com/office/powerpoint/2010/main" val="242379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a-DK" dirty="0" smtClean="0"/>
              <a:t>Der vises registreringer fra</a:t>
            </a:r>
            <a:r>
              <a:rPr lang="da-DK" baseline="0" dirty="0" smtClean="0"/>
              <a:t> sidste 30 dage ældre registreringer skal søges frem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sz="1200" kern="1200" dirty="0" smtClean="0">
              <a:solidFill>
                <a:schemeClr val="tx1"/>
              </a:solidFill>
              <a:effectLst/>
              <a:latin typeface="+mn-lt"/>
              <a:ea typeface="+mn-ea"/>
              <a:cs typeface="+mn-cs"/>
            </a:endParaRPr>
          </a:p>
          <a:p>
            <a:r>
              <a:rPr lang="da-DK" dirty="0" smtClean="0"/>
              <a:t>Det er muligt at søge ud fra forskellige kriterier</a:t>
            </a:r>
            <a:r>
              <a:rPr lang="da-DK" baseline="0" dirty="0" smtClean="0"/>
              <a:t> under de forskellige registreringer.</a:t>
            </a:r>
            <a:endParaRPr lang="da-DK" dirty="0" smtClean="0"/>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13</a:t>
            </a:fld>
            <a:endParaRPr lang="da-DK"/>
          </a:p>
        </p:txBody>
      </p:sp>
    </p:spTree>
    <p:extLst>
      <p:ext uri="{BB962C8B-B14F-4D97-AF65-F5344CB8AC3E}">
        <p14:creationId xmlns:p14="http://schemas.microsoft.com/office/powerpoint/2010/main" val="2723323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Vises i program</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Demonstration</a:t>
            </a:r>
            <a:r>
              <a:rPr lang="da-DK" baseline="0" dirty="0" smtClean="0"/>
              <a:t> af </a:t>
            </a:r>
            <a:r>
              <a:rPr lang="da-DK" dirty="0" smtClean="0"/>
              <a:t>”Levebrug” ved flytninger indenfor bedriften. Registrering af afgang danner indgangen inden for samme bedrift (CVR nummer)</a:t>
            </a:r>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14</a:t>
            </a:fld>
            <a:endParaRPr lang="da-DK"/>
          </a:p>
        </p:txBody>
      </p:sp>
    </p:spTree>
    <p:extLst>
      <p:ext uri="{BB962C8B-B14F-4D97-AF65-F5344CB8AC3E}">
        <p14:creationId xmlns:p14="http://schemas.microsoft.com/office/powerpoint/2010/main" val="364962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15</a:t>
            </a:fld>
            <a:endParaRPr lang="da-DK"/>
          </a:p>
        </p:txBody>
      </p:sp>
    </p:spTree>
    <p:extLst>
      <p:ext uri="{BB962C8B-B14F-4D97-AF65-F5344CB8AC3E}">
        <p14:creationId xmlns:p14="http://schemas.microsoft.com/office/powerpoint/2010/main" val="3328457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Under aktuelt i dagligt overblik findes en interaktiv</a:t>
            </a:r>
            <a:r>
              <a:rPr lang="da-DK" baseline="0" dirty="0" smtClean="0"/>
              <a:t> liste der skal hjælp med at få registrering rigtigt på plads </a:t>
            </a:r>
          </a:p>
          <a:p>
            <a:endParaRPr lang="da-DK" baseline="0" dirty="0" smtClean="0"/>
          </a:p>
          <a:p>
            <a:r>
              <a:rPr lang="da-DK" baseline="0" dirty="0" smtClean="0"/>
              <a:t>Eks. slagteri har registreret et dyr og dyret er endnu ikke udskrevet af besætningen. =&gt; der kommer en linje frem med budskabet. Ved tryk på linjen ledes du ind i det rigtige registreringsbillede.</a:t>
            </a:r>
          </a:p>
          <a:p>
            <a:endParaRPr lang="da-DK" baseline="0" dirty="0" smtClean="0"/>
          </a:p>
          <a:p>
            <a:r>
              <a:rPr lang="da-DK" baseline="0" dirty="0" smtClean="0"/>
              <a:t>Vises på i program, hvis der er en ”meddelelse” eller er der 3 slides (14,15, 16) med skærmbilleder til at vise funktionen </a:t>
            </a:r>
            <a:endParaRPr lang="da-DK" dirty="0" smtClean="0"/>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16</a:t>
            </a:fld>
            <a:endParaRPr lang="da-DK"/>
          </a:p>
        </p:txBody>
      </p:sp>
    </p:spTree>
    <p:extLst>
      <p:ext uri="{BB962C8B-B14F-4D97-AF65-F5344CB8AC3E}">
        <p14:creationId xmlns:p14="http://schemas.microsoft.com/office/powerpoint/2010/main" val="2650233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Se under Aktuelt hvilke omsætninger der mangler og gå direkte til indberetningsbillederne for at registrere. </a:t>
            </a:r>
          </a:p>
          <a:p>
            <a:endParaRPr lang="da-DK" sz="1200" kern="1200" dirty="0" smtClean="0">
              <a:solidFill>
                <a:schemeClr val="tx1"/>
              </a:solidFill>
              <a:effectLst/>
              <a:latin typeface="+mn-lt"/>
              <a:ea typeface="+mn-ea"/>
              <a:cs typeface="+mn-cs"/>
            </a:endParaRPr>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17</a:t>
            </a:fld>
            <a:endParaRPr lang="da-DK"/>
          </a:p>
        </p:txBody>
      </p:sp>
    </p:spTree>
    <p:extLst>
      <p:ext uri="{BB962C8B-B14F-4D97-AF65-F5344CB8AC3E}">
        <p14:creationId xmlns:p14="http://schemas.microsoft.com/office/powerpoint/2010/main" val="416715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Hvis du er egen inseminør med egen sædspand kan du her registrere insemineringer.</a:t>
            </a:r>
          </a:p>
          <a:p>
            <a:r>
              <a:rPr lang="da-DK" sz="1200" kern="1200" dirty="0" smtClean="0">
                <a:solidFill>
                  <a:schemeClr val="tx1"/>
                </a:solidFill>
                <a:effectLst/>
                <a:latin typeface="+mn-lt"/>
                <a:ea typeface="+mn-ea"/>
                <a:cs typeface="+mn-cs"/>
              </a:rPr>
              <a:t>Til højre kan du vælge et dyr fra </a:t>
            </a:r>
            <a:r>
              <a:rPr lang="da-DK" sz="1200" b="1" u="sng" kern="1200" baseline="0" dirty="0" smtClean="0">
                <a:solidFill>
                  <a:srgbClr val="FF0000"/>
                </a:solidFill>
                <a:effectLst/>
                <a:uFill>
                  <a:solidFill>
                    <a:srgbClr val="FF0000"/>
                  </a:solidFill>
                </a:uFill>
                <a:latin typeface="+mn-lt"/>
                <a:ea typeface="+mn-ea"/>
                <a:cs typeface="+mn-cs"/>
              </a:rPr>
              <a:t>insemineringslisten</a:t>
            </a:r>
            <a:r>
              <a:rPr lang="da-DK" sz="1200" u="sng" kern="1200" baseline="0" dirty="0" smtClean="0">
                <a:solidFill>
                  <a:srgbClr val="FF0000"/>
                </a:solidFill>
                <a:effectLst/>
                <a:uFill>
                  <a:solidFill>
                    <a:srgbClr val="FF0000"/>
                  </a:solidFill>
                </a:uFill>
                <a:latin typeface="+mn-lt"/>
                <a:ea typeface="+mn-ea"/>
                <a:cs typeface="+mn-cs"/>
              </a:rPr>
              <a:t> </a:t>
            </a:r>
            <a:r>
              <a:rPr lang="da-DK" sz="1200" kern="1200" dirty="0" smtClean="0">
                <a:solidFill>
                  <a:schemeClr val="tx1"/>
                </a:solidFill>
                <a:effectLst/>
                <a:latin typeface="+mn-lt"/>
                <a:ea typeface="+mn-ea"/>
                <a:cs typeface="+mn-cs"/>
              </a:rPr>
              <a:t>eller du kan taste et </a:t>
            </a:r>
            <a:r>
              <a:rPr lang="da-DK" sz="1200" b="1" kern="1200" dirty="0" smtClean="0">
                <a:solidFill>
                  <a:schemeClr val="tx1"/>
                </a:solidFill>
                <a:effectLst/>
                <a:latin typeface="+mn-lt"/>
                <a:ea typeface="+mn-ea"/>
                <a:cs typeface="+mn-cs"/>
              </a:rPr>
              <a:t>dyrenummer</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Derefter har du mulighed for at vælge tyr på flere måder, afhængig af om du har en insemineringsplan, vælger fra din spand eller indtaster stambogsnummeret.</a:t>
            </a:r>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19</a:t>
            </a:fld>
            <a:endParaRPr lang="da-DK"/>
          </a:p>
        </p:txBody>
      </p:sp>
    </p:spTree>
    <p:extLst>
      <p:ext uri="{BB962C8B-B14F-4D97-AF65-F5344CB8AC3E}">
        <p14:creationId xmlns:p14="http://schemas.microsoft.com/office/powerpoint/2010/main" val="514054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Ved at klikke på ikonet bestilling Øremærker, åbner</a:t>
            </a:r>
            <a:r>
              <a:rPr lang="da-DK" baseline="0" dirty="0" smtClean="0"/>
              <a:t> der sig et vindue hvor det er muligt at bestille øremærker.</a:t>
            </a:r>
          </a:p>
          <a:p>
            <a:r>
              <a:rPr lang="da-DK" baseline="0" dirty="0" smtClean="0"/>
              <a:t>Man vil automatisk være logget ind.</a:t>
            </a:r>
            <a:endParaRPr lang="da-DK" dirty="0" smtClean="0"/>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20</a:t>
            </a:fld>
            <a:endParaRPr lang="da-DK"/>
          </a:p>
        </p:txBody>
      </p:sp>
    </p:spTree>
    <p:extLst>
      <p:ext uri="{BB962C8B-B14F-4D97-AF65-F5344CB8AC3E}">
        <p14:creationId xmlns:p14="http://schemas.microsoft.com/office/powerpoint/2010/main" val="375790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Skal nu til arbejdslister i blokken der hedder ”faste opgaver”</a:t>
            </a:r>
          </a:p>
          <a:p>
            <a:endParaRPr lang="da-DK" baseline="0" dirty="0" smtClean="0"/>
          </a:p>
          <a:p>
            <a:r>
              <a:rPr lang="da-DK" baseline="0" dirty="0" smtClean="0"/>
              <a:t>En kalender hvor arbejdslister til de rutine opgaver der er på ejendommen. Listerne kan flyttes rundt så de passer til besætningen rutiner.</a:t>
            </a:r>
          </a:p>
          <a:p>
            <a:r>
              <a:rPr lang="da-DK" baseline="0" dirty="0" smtClean="0"/>
              <a:t>Kan opsættes pr. driftsenhed.</a:t>
            </a:r>
          </a:p>
          <a:p>
            <a:endParaRPr lang="da-DK" baseline="0" dirty="0" smtClean="0"/>
          </a:p>
          <a:p>
            <a:endParaRPr lang="da-DK" baseline="0" dirty="0" smtClean="0"/>
          </a:p>
          <a:p>
            <a:endParaRPr lang="da-DK" baseline="0" dirty="0" smtClean="0"/>
          </a:p>
          <a:p>
            <a:endParaRPr lang="da-DK" baseline="0" dirty="0" smtClean="0"/>
          </a:p>
          <a:p>
            <a:endParaRPr lang="da-DK" baseline="0" dirty="0" smtClean="0"/>
          </a:p>
          <a:p>
            <a:endParaRPr lang="da-DK" baseline="0" dirty="0" smtClean="0"/>
          </a:p>
          <a:p>
            <a:endParaRPr lang="da-DK" dirty="0" smtClean="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21</a:t>
            </a:fld>
            <a:endParaRPr lang="da-DK"/>
          </a:p>
        </p:txBody>
      </p:sp>
    </p:spTree>
    <p:extLst>
      <p:ext uri="{BB962C8B-B14F-4D97-AF65-F5344CB8AC3E}">
        <p14:creationId xmlns:p14="http://schemas.microsoft.com/office/powerpoint/2010/main" val="3513863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Vises i program</a:t>
            </a:r>
          </a:p>
          <a:p>
            <a:endParaRPr lang="da-DK" baseline="0" dirty="0" smtClean="0"/>
          </a:p>
          <a:p>
            <a:r>
              <a:rPr lang="da-DK" baseline="0" dirty="0" smtClean="0"/>
              <a:t>Demonstration af salg kalve levebrug: registrering og udskrift til modtager af kalve</a:t>
            </a:r>
          </a:p>
          <a:p>
            <a:endParaRPr lang="da-DK" baseline="0" dirty="0" smtClean="0"/>
          </a:p>
          <a:p>
            <a:r>
              <a:rPr lang="da-DK" baseline="0" dirty="0" smtClean="0"/>
              <a:t>Kriterier og kolonner – opsætning</a:t>
            </a:r>
          </a:p>
          <a:p>
            <a:endParaRPr lang="da-DK" baseline="0" dirty="0" smtClean="0"/>
          </a:p>
          <a:p>
            <a:r>
              <a:rPr lang="da-DK" dirty="0" smtClean="0"/>
              <a:t>Du kan sortere på kolonneoverskrifter</a:t>
            </a:r>
          </a:p>
          <a:p>
            <a:r>
              <a:rPr lang="da-DK" dirty="0" smtClean="0"/>
              <a:t>Hvis du har flere besætninger, skal du ofte have ”besætning” med i dine kriterier</a:t>
            </a:r>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24</a:t>
            </a:fld>
            <a:endParaRPr lang="da-DK"/>
          </a:p>
        </p:txBody>
      </p:sp>
    </p:spTree>
    <p:extLst>
      <p:ext uri="{BB962C8B-B14F-4D97-AF65-F5344CB8AC3E}">
        <p14:creationId xmlns:p14="http://schemas.microsoft.com/office/powerpoint/2010/main" val="295627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r>
              <a:rPr lang="da-DK" dirty="0" smtClean="0"/>
              <a:t>Kort introduktion til Analyseudskrifter og KMP – der er sandsynligvis ikke tid!</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3</a:t>
            </a:fld>
            <a:endParaRPr lang="da-DK"/>
          </a:p>
        </p:txBody>
      </p:sp>
    </p:spTree>
    <p:extLst>
      <p:ext uri="{BB962C8B-B14F-4D97-AF65-F5344CB8AC3E}">
        <p14:creationId xmlns:p14="http://schemas.microsoft.com/office/powerpoint/2010/main" val="1510452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Vises i program</a:t>
            </a:r>
          </a:p>
          <a:p>
            <a:endParaRPr lang="da-DK" baseline="0" dirty="0" smtClean="0"/>
          </a:p>
          <a:p>
            <a:r>
              <a:rPr lang="da-DK" baseline="0" dirty="0" smtClean="0"/>
              <a:t>Vis kalve til salg</a:t>
            </a:r>
          </a:p>
          <a:p>
            <a:endParaRPr lang="da-DK" baseline="0" dirty="0" smtClean="0"/>
          </a:p>
          <a:p>
            <a:r>
              <a:rPr lang="da-DK" baseline="0" dirty="0" smtClean="0"/>
              <a:t>udvælg og registrer afgang til levebrug</a:t>
            </a:r>
          </a:p>
          <a:p>
            <a:endParaRPr lang="da-DK" baseline="0" dirty="0" smtClean="0"/>
          </a:p>
          <a:p>
            <a:r>
              <a:rPr lang="da-DK" baseline="0" dirty="0" smtClean="0"/>
              <a:t>Beregningsdato = d.d. og liste trukken = den dato arbejdslisten er ”placeret på”</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25</a:t>
            </a:fld>
            <a:endParaRPr lang="da-DK"/>
          </a:p>
        </p:txBody>
      </p:sp>
    </p:spTree>
    <p:extLst>
      <p:ext uri="{BB962C8B-B14F-4D97-AF65-F5344CB8AC3E}">
        <p14:creationId xmlns:p14="http://schemas.microsoft.com/office/powerpoint/2010/main" val="3347813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Objektive kriterier fokus på at udsætte de rigtige køer</a:t>
            </a:r>
          </a:p>
          <a:p>
            <a:r>
              <a:rPr lang="da-DK" dirty="0" smtClean="0"/>
              <a:t>Fag-faglig diskussion af kriterierne</a:t>
            </a:r>
          </a:p>
          <a:p>
            <a:endParaRPr lang="da-DK" dirty="0" smtClean="0"/>
          </a:p>
          <a:p>
            <a:r>
              <a:rPr lang="da-DK" dirty="0" smtClean="0"/>
              <a:t>Sorteret efter køer der opfylder flest kriterier.</a:t>
            </a:r>
          </a:p>
          <a:p>
            <a:r>
              <a:rPr lang="da-DK" dirty="0" smtClean="0"/>
              <a:t>rød = opfyldelse</a:t>
            </a:r>
            <a:r>
              <a:rPr lang="da-DK" baseline="0" dirty="0" smtClean="0"/>
              <a:t> af </a:t>
            </a:r>
            <a:r>
              <a:rPr lang="da-DK" baseline="0" dirty="0" err="1" smtClean="0"/>
              <a:t>kriterie</a:t>
            </a:r>
            <a:endParaRPr lang="da-DK" dirty="0" smtClean="0"/>
          </a:p>
          <a:p>
            <a:r>
              <a:rPr lang="da-DK" dirty="0" smtClean="0"/>
              <a:t>Du kan sortere på kolonneoverskrifter</a:t>
            </a:r>
          </a:p>
          <a:p>
            <a:endParaRPr lang="da-DK" dirty="0" smtClean="0"/>
          </a:p>
          <a:p>
            <a:r>
              <a:rPr lang="da-DK" dirty="0" smtClean="0"/>
              <a:t>Generelt - Hvis du har flere besætninger, skal du ofte have ”besætning” med i dine kriterier</a:t>
            </a:r>
          </a:p>
          <a:p>
            <a:endParaRPr lang="da-DK" dirty="0" smtClean="0"/>
          </a:p>
          <a:p>
            <a:r>
              <a:rPr lang="da-DK" dirty="0" smtClean="0"/>
              <a:t>Klik på dyr</a:t>
            </a:r>
            <a:r>
              <a:rPr lang="da-DK" baseline="0" dirty="0" smtClean="0"/>
              <a:t> for at åbne ko kortet</a:t>
            </a:r>
            <a:endParaRPr lang="da-DK" dirty="0" smtClean="0"/>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27</a:t>
            </a:fld>
            <a:endParaRPr lang="da-DK"/>
          </a:p>
        </p:txBody>
      </p:sp>
    </p:spTree>
    <p:extLst>
      <p:ext uri="{BB962C8B-B14F-4D97-AF65-F5344CB8AC3E}">
        <p14:creationId xmlns:p14="http://schemas.microsoft.com/office/powerpoint/2010/main" val="2715753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Vises i program</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Klik på et dyr for at åbne </a:t>
            </a:r>
            <a:r>
              <a:rPr lang="da-DK" dirty="0" err="1" smtClean="0"/>
              <a:t>kokortet</a:t>
            </a:r>
            <a:r>
              <a:rPr lang="da-DK" dirty="0" smtClean="0"/>
              <a:t> eks. via udsætter listen </a:t>
            </a: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Demonstrer</a:t>
            </a:r>
            <a:r>
              <a:rPr lang="da-DK" baseline="0" dirty="0" smtClean="0"/>
              <a:t> </a:t>
            </a:r>
            <a:r>
              <a:rPr lang="da-DK" baseline="0" dirty="0" err="1" smtClean="0"/>
              <a:t>kokort</a:t>
            </a:r>
            <a:r>
              <a:rPr lang="da-DK" baseline="0" dirty="0" smtClean="0"/>
              <a:t> og kode 60 via </a:t>
            </a:r>
            <a:r>
              <a:rPr lang="da-DK" baseline="0" dirty="0" err="1" smtClean="0"/>
              <a:t>kokort</a:t>
            </a:r>
            <a:endParaRPr lang="da-DK" dirty="0" smtClean="0"/>
          </a:p>
          <a:p>
            <a:endParaRPr lang="da-DK" dirty="0" smtClean="0"/>
          </a:p>
          <a:p>
            <a:r>
              <a:rPr lang="da-DK" dirty="0" smtClean="0"/>
              <a:t>Kan altid søge ko-kortet frem på et dyr ved at taste </a:t>
            </a:r>
            <a:r>
              <a:rPr lang="da-DK" dirty="0" err="1" smtClean="0"/>
              <a:t>løbenr</a:t>
            </a:r>
            <a:r>
              <a:rPr lang="da-DK" dirty="0" smtClean="0"/>
              <a:t>. I højre hjørne</a:t>
            </a:r>
          </a:p>
          <a:p>
            <a:endParaRPr lang="da-DK" dirty="0" smtClean="0"/>
          </a:p>
          <a:p>
            <a:r>
              <a:rPr lang="da-DK" baseline="0" dirty="0" smtClean="0"/>
              <a:t>Øvelser i </a:t>
            </a:r>
            <a:r>
              <a:rPr lang="da-DK" baseline="0" dirty="0" err="1" smtClean="0"/>
              <a:t>arbejslister</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29</a:t>
            </a:fld>
            <a:endParaRPr lang="da-DK"/>
          </a:p>
        </p:txBody>
      </p:sp>
    </p:spTree>
    <p:extLst>
      <p:ext uri="{BB962C8B-B14F-4D97-AF65-F5344CB8AC3E}">
        <p14:creationId xmlns:p14="http://schemas.microsoft.com/office/powerpoint/2010/main" val="3883634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Vises i program</a:t>
            </a:r>
          </a:p>
          <a:p>
            <a:endParaRPr lang="da-DK" dirty="0" smtClean="0"/>
          </a:p>
          <a:p>
            <a:r>
              <a:rPr lang="da-DK" dirty="0" smtClean="0"/>
              <a:t>To muligheder for at opstart behandlinger med besætningsdiagnoser (</a:t>
            </a:r>
            <a:r>
              <a:rPr lang="da-DK" dirty="0" err="1" smtClean="0"/>
              <a:t>beh.diag</a:t>
            </a:r>
            <a:r>
              <a:rPr lang="da-DK" dirty="0" smtClean="0"/>
              <a:t>.)</a:t>
            </a:r>
            <a:r>
              <a:rPr lang="da-DK" baseline="0" dirty="0" smtClean="0"/>
              <a:t> og uden besætningsdiagnoser (</a:t>
            </a:r>
            <a:r>
              <a:rPr lang="da-DK" baseline="0" dirty="0" err="1" smtClean="0"/>
              <a:t>beh.øvrige</a:t>
            </a:r>
            <a:r>
              <a:rPr lang="da-DK" baseline="0" dirty="0" smtClean="0"/>
              <a:t>)</a:t>
            </a:r>
          </a:p>
          <a:p>
            <a:endParaRPr lang="da-DK" dirty="0" smtClean="0"/>
          </a:p>
          <a:p>
            <a:r>
              <a:rPr lang="da-DK" dirty="0" smtClean="0"/>
              <a:t>Slide viser de to første trin i opstart behandling med besætningsdiagnose.</a:t>
            </a:r>
          </a:p>
          <a:p>
            <a:endParaRPr lang="da-DK" dirty="0" smtClean="0"/>
          </a:p>
          <a:p>
            <a:r>
              <a:rPr lang="da-DK" dirty="0" smtClean="0"/>
              <a:t>Registreringen er med de samme funktioner</a:t>
            </a:r>
            <a:r>
              <a:rPr lang="da-DK" baseline="0" dirty="0" smtClean="0"/>
              <a:t> som er kendt fra gl. dyreregistrering. Automatisk medicinregistrering gør alt alle behandler bliver registreret automatisk. Hvori mod undlades automatisk medicinregistrering skal landmanden ind og godkende behandlingerne efter de er udført.  </a:t>
            </a:r>
          </a:p>
          <a:p>
            <a:endParaRPr lang="da-DK" baseline="0" dirty="0" smtClean="0"/>
          </a:p>
          <a:p>
            <a:r>
              <a:rPr lang="da-DK" sz="1200" kern="1200" dirty="0" smtClean="0">
                <a:solidFill>
                  <a:schemeClr val="tx1"/>
                </a:solidFill>
                <a:effectLst/>
                <a:latin typeface="+mn-lt"/>
                <a:ea typeface="+mn-ea"/>
                <a:cs typeface="+mn-cs"/>
              </a:rPr>
              <a:t>Medicinregnskab udarbejdes i modulet medicinafstemning. Hvor både landmanden og dyrlægen kan bruge modulet. </a:t>
            </a:r>
          </a:p>
          <a:p>
            <a:r>
              <a:rPr lang="da-DK" sz="1200" kern="1200" dirty="0" smtClean="0">
                <a:solidFill>
                  <a:schemeClr val="tx1"/>
                </a:solidFill>
                <a:effectLst/>
                <a:latin typeface="+mn-lt"/>
                <a:ea typeface="+mn-ea"/>
                <a:cs typeface="+mn-cs"/>
              </a:rPr>
              <a:t>Dyrlægen skal stadig indberette besætningsdiagnoser i gl. </a:t>
            </a:r>
            <a:r>
              <a:rPr lang="da-DK" sz="1200" kern="1200" dirty="0" err="1" smtClean="0">
                <a:solidFill>
                  <a:schemeClr val="tx1"/>
                </a:solidFill>
                <a:effectLst/>
                <a:latin typeface="+mn-lt"/>
                <a:ea typeface="+mn-ea"/>
                <a:cs typeface="+mn-cs"/>
              </a:rPr>
              <a:t>dyrereg</a:t>
            </a:r>
            <a:r>
              <a:rPr lang="da-DK" sz="1200" kern="1200" dirty="0" smtClean="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31</a:t>
            </a:fld>
            <a:endParaRPr lang="da-DK"/>
          </a:p>
        </p:txBody>
      </p:sp>
    </p:spTree>
    <p:extLst>
      <p:ext uri="{BB962C8B-B14F-4D97-AF65-F5344CB8AC3E}">
        <p14:creationId xmlns:p14="http://schemas.microsoft.com/office/powerpoint/2010/main" val="2483592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Efter opstart behandlinger gennemgået, er der opgaver om registrering</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32</a:t>
            </a:fld>
            <a:endParaRPr lang="da-DK"/>
          </a:p>
        </p:txBody>
      </p:sp>
    </p:spTree>
    <p:extLst>
      <p:ext uri="{BB962C8B-B14F-4D97-AF65-F5344CB8AC3E}">
        <p14:creationId xmlns:p14="http://schemas.microsoft.com/office/powerpoint/2010/main" val="3421410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Dyr i fokus menes</a:t>
            </a:r>
            <a:r>
              <a:rPr lang="da-DK" baseline="0" dirty="0" smtClean="0"/>
              <a:t>, at det er nogle dyr som landmanden skal være opmærksom på.</a:t>
            </a:r>
          </a:p>
          <a:p>
            <a:r>
              <a:rPr lang="da-DK" baseline="0" dirty="0" smtClean="0"/>
              <a:t>Kan sammenlignes med en obs. tavle</a:t>
            </a:r>
          </a:p>
          <a:p>
            <a:r>
              <a:rPr lang="da-DK" dirty="0" smtClean="0"/>
              <a:t>Observationsdyr kommer fra SmartKoen, mere om det senere</a:t>
            </a:r>
          </a:p>
          <a:p>
            <a:r>
              <a:rPr lang="da-DK" dirty="0" err="1" smtClean="0"/>
              <a:t>Repro</a:t>
            </a:r>
            <a:r>
              <a:rPr lang="da-DK" dirty="0" smtClean="0"/>
              <a:t>-fokus gennemgås senere</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33</a:t>
            </a:fld>
            <a:endParaRPr lang="da-DK"/>
          </a:p>
        </p:txBody>
      </p:sp>
    </p:spTree>
    <p:extLst>
      <p:ext uri="{BB962C8B-B14F-4D97-AF65-F5344CB8AC3E}">
        <p14:creationId xmlns:p14="http://schemas.microsoft.com/office/powerpoint/2010/main" val="251150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effectLst/>
              </a:rPr>
              <a:t>På dagens behandlinger viser det første tal hvor mange dyr, der er færdigbehandlet i dag - det andet tal viser hvor mange dyr, der i alt skal behandles i dag. Hvis du bruger automatisk medicinregistrering er de to tal altid ens, fordi dyrene færdigbehandles automatisk. </a:t>
            </a:r>
            <a:br>
              <a:rPr lang="da-DK" dirty="0" smtClean="0">
                <a:effectLst/>
              </a:rPr>
            </a:br>
            <a:r>
              <a:rPr lang="da-DK" dirty="0" smtClean="0">
                <a:effectLst/>
              </a:rPr>
              <a:t/>
            </a:r>
            <a:br>
              <a:rPr lang="da-DK" dirty="0" smtClean="0">
                <a:effectLst/>
              </a:rPr>
            </a:br>
            <a:r>
              <a:rPr lang="da-DK" dirty="0" smtClean="0">
                <a:effectLst/>
              </a:rPr>
              <a:t>Har du endnu ikke registreret behandlinger fra tidligere dage, vises en tekst: "Der mangler </a:t>
            </a:r>
            <a:r>
              <a:rPr lang="da-DK" dirty="0" err="1" smtClean="0">
                <a:effectLst/>
              </a:rPr>
              <a:t>reg</a:t>
            </a:r>
            <a:r>
              <a:rPr lang="da-DK" dirty="0" smtClean="0">
                <a:effectLst/>
              </a:rPr>
              <a:t>. fra tidligere dage". </a:t>
            </a:r>
            <a:endParaRPr lang="da-DK" baseline="0" dirty="0" smtClean="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34</a:t>
            </a:fld>
            <a:endParaRPr lang="da-DK"/>
          </a:p>
        </p:txBody>
      </p:sp>
    </p:spTree>
    <p:extLst>
      <p:ext uri="{BB962C8B-B14F-4D97-AF65-F5344CB8AC3E}">
        <p14:creationId xmlns:p14="http://schemas.microsoft.com/office/powerpoint/2010/main" val="2401774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Man</a:t>
            </a:r>
            <a:r>
              <a:rPr lang="da-DK" baseline="0" dirty="0" smtClean="0"/>
              <a:t> kan printe listen ud, og bruge som arbejdsliste </a:t>
            </a:r>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35</a:t>
            </a:fld>
            <a:endParaRPr lang="da-DK"/>
          </a:p>
        </p:txBody>
      </p:sp>
    </p:spTree>
    <p:extLst>
      <p:ext uri="{BB962C8B-B14F-4D97-AF65-F5344CB8AC3E}">
        <p14:creationId xmlns:p14="http://schemas.microsoft.com/office/powerpoint/2010/main" val="3898178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36</a:t>
            </a:fld>
            <a:endParaRPr lang="da-DK"/>
          </a:p>
        </p:txBody>
      </p:sp>
    </p:spTree>
    <p:extLst>
      <p:ext uri="{BB962C8B-B14F-4D97-AF65-F5344CB8AC3E}">
        <p14:creationId xmlns:p14="http://schemas.microsoft.com/office/powerpoint/2010/main" val="1774548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Medicinafstemning, </a:t>
            </a:r>
          </a:p>
          <a:p>
            <a:pPr lvl="0"/>
            <a:r>
              <a:rPr lang="da-DK" sz="1200" kern="1200" dirty="0" smtClean="0">
                <a:solidFill>
                  <a:schemeClr val="tx1"/>
                </a:solidFill>
                <a:effectLst/>
                <a:latin typeface="+mn-lt"/>
                <a:ea typeface="+mn-ea"/>
                <a:cs typeface="+mn-cs"/>
              </a:rPr>
              <a:t>gennemgå slides der viser hvordan medicinafstemning fungere og hvad landmanden skal gøre når han skal udføre en medicinafstemning </a:t>
            </a:r>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37</a:t>
            </a:fld>
            <a:endParaRPr lang="da-DK"/>
          </a:p>
        </p:txBody>
      </p:sp>
    </p:spTree>
    <p:extLst>
      <p:ext uri="{BB962C8B-B14F-4D97-AF65-F5344CB8AC3E}">
        <p14:creationId xmlns:p14="http://schemas.microsoft.com/office/powerpoint/2010/main" val="190289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4</a:t>
            </a:fld>
            <a:endParaRPr lang="da-DK"/>
          </a:p>
        </p:txBody>
      </p:sp>
    </p:spTree>
    <p:extLst>
      <p:ext uri="{BB962C8B-B14F-4D97-AF65-F5344CB8AC3E}">
        <p14:creationId xmlns:p14="http://schemas.microsoft.com/office/powerpoint/2010/main" val="2203906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mn-lt"/>
                <a:ea typeface="+mn-ea"/>
                <a:cs typeface="+mn-cs"/>
              </a:rPr>
              <a:t>Den ejendom, hvor besætningen holdes, har et CHR-nummer. CHR-nummeret refererer til ejendommens geografiske placering og altså ikke til ejeren af ejendommen. </a:t>
            </a:r>
            <a:r>
              <a:rPr lang="da-DK" sz="1200" b="1" i="0" u="none" strike="noStrike" kern="1200" baseline="0" dirty="0" smtClean="0">
                <a:solidFill>
                  <a:schemeClr val="tx1"/>
                </a:solidFill>
                <a:latin typeface="+mn-lt"/>
                <a:ea typeface="+mn-ea"/>
                <a:cs typeface="+mn-cs"/>
              </a:rPr>
              <a:t> </a:t>
            </a:r>
            <a:r>
              <a:rPr lang="da-DK" sz="1200" b="0" i="0" u="none" strike="noStrike" kern="1200" baseline="0" dirty="0" smtClean="0">
                <a:solidFill>
                  <a:schemeClr val="tx1"/>
                </a:solidFill>
                <a:latin typeface="+mn-lt"/>
                <a:ea typeface="+mn-ea"/>
                <a:cs typeface="+mn-cs"/>
              </a:rPr>
              <a:t>	</a:t>
            </a:r>
          </a:p>
          <a:p>
            <a:r>
              <a:rPr lang="da-DK" sz="1200" b="0" i="0" u="none" strike="noStrike" kern="1200" baseline="0" dirty="0" smtClean="0">
                <a:solidFill>
                  <a:schemeClr val="tx1"/>
                </a:solidFill>
                <a:latin typeface="+mn-lt"/>
                <a:ea typeface="+mn-ea"/>
                <a:cs typeface="+mn-cs"/>
              </a:rPr>
              <a:t>Et CHR-nr. kan godt indeholde flere </a:t>
            </a:r>
            <a:r>
              <a:rPr lang="da-DK" sz="1200" b="0" i="0" u="none" strike="noStrike" kern="1200" baseline="0" dirty="0" err="1" smtClean="0">
                <a:solidFill>
                  <a:schemeClr val="tx1"/>
                </a:solidFill>
                <a:latin typeface="+mn-lt"/>
                <a:ea typeface="+mn-ea"/>
                <a:cs typeface="+mn-cs"/>
              </a:rPr>
              <a:t>besætningsnr</a:t>
            </a:r>
            <a:r>
              <a:rPr lang="da-DK" sz="1200" b="0" i="0" u="none" strike="noStrike" kern="1200" baseline="0" dirty="0" smtClean="0">
                <a:solidFill>
                  <a:schemeClr val="tx1"/>
                </a:solidFill>
                <a:latin typeface="+mn-lt"/>
                <a:ea typeface="+mn-ea"/>
                <a:cs typeface="+mn-cs"/>
              </a:rPr>
              <a:t>.</a:t>
            </a:r>
          </a:p>
          <a:p>
            <a:endParaRPr lang="da-DK" sz="1200" b="0" i="0" u="none" strike="noStrike" kern="1200" baseline="0" dirty="0" smtClean="0">
              <a:solidFill>
                <a:schemeClr val="tx1"/>
              </a:solidFill>
              <a:latin typeface="+mn-lt"/>
              <a:ea typeface="+mn-ea"/>
              <a:cs typeface="+mn-cs"/>
            </a:endParaRPr>
          </a:p>
          <a:p>
            <a:r>
              <a:rPr lang="da-DK" sz="1200" kern="1200" dirty="0" smtClean="0">
                <a:solidFill>
                  <a:schemeClr val="tx1"/>
                </a:solidFill>
                <a:effectLst/>
                <a:latin typeface="+mn-lt"/>
                <a:ea typeface="+mn-ea"/>
                <a:cs typeface="+mn-cs"/>
              </a:rPr>
              <a:t>bedriftsbegrebet </a:t>
            </a:r>
          </a:p>
          <a:p>
            <a:r>
              <a:rPr lang="da-DK" sz="1200" kern="1200" dirty="0" smtClean="0">
                <a:solidFill>
                  <a:schemeClr val="tx1"/>
                </a:solidFill>
                <a:effectLst/>
                <a:latin typeface="+mn-lt"/>
                <a:ea typeface="+mn-ea"/>
                <a:cs typeface="+mn-cs"/>
              </a:rPr>
              <a:t>i DMS arbejder vi med driftsenheder. En driftsenhed kan være lig med en besætning eller flere besætninger kan indgå i driftsenheden. (blå rammer)</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Men lige her når vi skal arbejde med Medicinafstemning har vi en dimension mere nemlig at vi laver medicinafstemning på </a:t>
            </a:r>
            <a:r>
              <a:rPr lang="da-DK" sz="1200" kern="1200" dirty="0" err="1" smtClean="0">
                <a:solidFill>
                  <a:schemeClr val="tx1"/>
                </a:solidFill>
                <a:effectLst/>
                <a:latin typeface="+mn-lt"/>
                <a:ea typeface="+mn-ea"/>
                <a:cs typeface="+mn-cs"/>
              </a:rPr>
              <a:t>chr.</a:t>
            </a:r>
            <a:r>
              <a:rPr lang="da-DK" sz="1200" kern="1200" dirty="0" smtClean="0">
                <a:solidFill>
                  <a:schemeClr val="tx1"/>
                </a:solidFill>
                <a:effectLst/>
                <a:latin typeface="+mn-lt"/>
                <a:ea typeface="+mn-ea"/>
                <a:cs typeface="+mn-cs"/>
              </a:rPr>
              <a:t> nr. (røde rammer) Chr. </a:t>
            </a:r>
            <a:r>
              <a:rPr lang="da-DK" sz="1200" kern="1200" dirty="0" err="1" smtClean="0">
                <a:solidFill>
                  <a:schemeClr val="tx1"/>
                </a:solidFill>
                <a:effectLst/>
                <a:latin typeface="+mn-lt"/>
                <a:ea typeface="+mn-ea"/>
                <a:cs typeface="+mn-cs"/>
              </a:rPr>
              <a:t>nr</a:t>
            </a:r>
            <a:r>
              <a:rPr lang="da-DK" sz="1200" kern="1200" dirty="0" smtClean="0">
                <a:solidFill>
                  <a:schemeClr val="tx1"/>
                </a:solidFill>
                <a:effectLst/>
                <a:latin typeface="+mn-lt"/>
                <a:ea typeface="+mn-ea"/>
                <a:cs typeface="+mn-cs"/>
              </a:rPr>
              <a:t> er det der knytter sig til den fysiske adresse. Kan svare til besætningsnummeret men ikke altid, der kan være flere besætningsnumre under et </a:t>
            </a:r>
            <a:r>
              <a:rPr lang="da-DK" sz="1200" kern="1200" dirty="0" err="1" smtClean="0">
                <a:solidFill>
                  <a:schemeClr val="tx1"/>
                </a:solidFill>
                <a:effectLst/>
                <a:latin typeface="+mn-lt"/>
                <a:ea typeface="+mn-ea"/>
                <a:cs typeface="+mn-cs"/>
              </a:rPr>
              <a:t>chr.</a:t>
            </a:r>
            <a:r>
              <a:rPr lang="da-DK" sz="1200" kern="1200" dirty="0" smtClean="0">
                <a:solidFill>
                  <a:schemeClr val="tx1"/>
                </a:solidFill>
                <a:effectLst/>
                <a:latin typeface="+mn-lt"/>
                <a:ea typeface="+mn-ea"/>
                <a:cs typeface="+mn-cs"/>
              </a:rPr>
              <a:t> nr.</a:t>
            </a:r>
          </a:p>
          <a:p>
            <a:endParaRPr lang="da-DK" sz="1200" b="0" i="0" u="none" strike="noStrike" kern="1200" baseline="0" dirty="0" smtClean="0">
              <a:solidFill>
                <a:schemeClr val="tx1"/>
              </a:solidFill>
              <a:latin typeface="+mn-lt"/>
              <a:ea typeface="+mn-ea"/>
              <a:cs typeface="+mn-cs"/>
            </a:endParaRPr>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38</a:t>
            </a:fld>
            <a:endParaRPr lang="da-DK"/>
          </a:p>
        </p:txBody>
      </p:sp>
    </p:spTree>
    <p:extLst>
      <p:ext uri="{BB962C8B-B14F-4D97-AF65-F5344CB8AC3E}">
        <p14:creationId xmlns:p14="http://schemas.microsoft.com/office/powerpoint/2010/main" val="1197609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Medicinafstemningsbilledet i DMS, erstatter ’OSR-Medicinopgørelse’ og ’OSR,K medicinregnskab’ i en samlet afstemning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’OSR-Medicinopgørelse’ er den udskrift landmanden har brugt fra det gl. </a:t>
            </a:r>
            <a:r>
              <a:rPr lang="da-DK" sz="1200" kern="1200" dirty="0" err="1" smtClean="0">
                <a:solidFill>
                  <a:schemeClr val="tx1"/>
                </a:solidFill>
                <a:effectLst/>
                <a:latin typeface="+mn-lt"/>
                <a:ea typeface="+mn-ea"/>
                <a:cs typeface="+mn-cs"/>
              </a:rPr>
              <a:t>Dyreregistering</a:t>
            </a:r>
            <a:r>
              <a:rPr lang="da-DK" sz="1200" kern="1200" dirty="0" smtClean="0">
                <a:solidFill>
                  <a:schemeClr val="tx1"/>
                </a:solidFill>
                <a:effectLst/>
                <a:latin typeface="+mn-lt"/>
                <a:ea typeface="+mn-ea"/>
                <a:cs typeface="+mn-cs"/>
              </a:rPr>
              <a:t> for at holde overblik over medicin forbrug på det enkelte dyr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’OSR,K medicinregnskab’ er en kvittering der viser hvad medicin der er blevet udleveret og forbrugt  på ejendommen, samt hvilke reguleringer der er lavet i en perioden og en status på hvor meget medicin der er på lager.</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Alt dette samler vi nu i en udskrift der hedder medicinopgørelse og som er dannet ud fra de ordinationer/udleveringer I har lavet og på hvad landsmanden registrerer af forbrug, spild og statusmængder. Nu indberettes uoverensstemmelser mellem det som er bergnet og optalt ikke som reguleringer men som spild og beregnede korrektioner.</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Vi anbefaler at landmanden opgør sit medicin lager ved hvert rådgivningsbesøg og at han registrerer spild når det sker og ikke kun ved opgørelser. </a:t>
            </a:r>
          </a:p>
          <a:p>
            <a:r>
              <a:rPr lang="da-DK" sz="1200" kern="1200" dirty="0" smtClean="0">
                <a:solidFill>
                  <a:schemeClr val="tx1"/>
                </a:solidFill>
                <a:effectLst/>
                <a:latin typeface="+mn-lt"/>
                <a:ea typeface="+mn-ea"/>
                <a:cs typeface="+mn-cs"/>
              </a:rPr>
              <a:t> </a:t>
            </a:r>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39</a:t>
            </a:fld>
            <a:endParaRPr lang="da-DK"/>
          </a:p>
        </p:txBody>
      </p:sp>
    </p:spTree>
    <p:extLst>
      <p:ext uri="{BB962C8B-B14F-4D97-AF65-F5344CB8AC3E}">
        <p14:creationId xmlns:p14="http://schemas.microsoft.com/office/powerpoint/2010/main" val="134461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a:bodyPr>
          <a:lstStyle/>
          <a:p>
            <a:pPr lvl="0"/>
            <a:r>
              <a:rPr lang="da-DK" sz="1200" kern="1200" dirty="0" smtClean="0">
                <a:solidFill>
                  <a:schemeClr val="tx1"/>
                </a:solidFill>
                <a:effectLst/>
                <a:latin typeface="+mn-lt"/>
                <a:ea typeface="+mn-ea"/>
                <a:cs typeface="+mn-cs"/>
              </a:rPr>
              <a:t>Indtast i Medicinafstemning</a:t>
            </a:r>
            <a:endParaRPr lang="da-DK" sz="14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Statusmængder </a:t>
            </a:r>
            <a:endParaRPr lang="da-DK" sz="14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Tilret dato</a:t>
            </a:r>
            <a:endParaRPr lang="da-DK" sz="14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Evt. spild</a:t>
            </a:r>
            <a:endParaRPr lang="da-DK" sz="1400" kern="120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Afstem og godkend – skriv bemærkning</a:t>
            </a:r>
            <a:endParaRPr lang="da-DK" sz="14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Første gang landmanden åbner modulet medicin afstemning bliver der hentet medicinregistreringer tilbage til seneste aftale start eller sidste regulering af præparatet</a:t>
            </a:r>
            <a:endParaRPr lang="da-DK" sz="14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Landmanden skal notere statusmængden på den medicin han har i medicinskabet ret evt. dato hvis optællingen ikke er d.d. </a:t>
            </a:r>
            <a:endParaRPr lang="da-DK" sz="14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endParaRPr lang="da-DK" sz="14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Derefter sammenholder DMS med den forventede mængde ud fra ordinering/udlevering, spild og forbrug. Hvis det ikke passer overens, er der mulighed for at lave en korrektion. Anbefaling. Skriv en bemærkning så det er muligt at huske hvorfor korrektionen var der  </a:t>
            </a:r>
            <a:endParaRPr lang="da-DK" sz="14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endParaRPr lang="da-DK" sz="14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Ved tryk på + ud for en periode kan ordinering, udlevering og forbrug ses for perioden. </a:t>
            </a:r>
            <a:endParaRPr lang="da-DK" sz="14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endParaRPr lang="da-DK" sz="14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Når afstemninger er på plads fremgår ordinering, udlevering, forbrug og afstemning på udskriften ”medicinopgørelse”</a:t>
            </a:r>
            <a:endParaRPr lang="da-DK" sz="1400" kern="1200" dirty="0" smtClean="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41</a:t>
            </a:fld>
            <a:endParaRPr lang="da-DK"/>
          </a:p>
        </p:txBody>
      </p:sp>
    </p:spTree>
    <p:extLst>
      <p:ext uri="{BB962C8B-B14F-4D97-AF65-F5344CB8AC3E}">
        <p14:creationId xmlns:p14="http://schemas.microsoft.com/office/powerpoint/2010/main" val="1187788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smtClean="0">
                <a:solidFill>
                  <a:schemeClr val="tx1"/>
                </a:solidFill>
                <a:effectLst/>
                <a:latin typeface="+mn-lt"/>
                <a:ea typeface="+mn-ea"/>
                <a:cs typeface="+mn-cs"/>
              </a:rPr>
              <a:t>Kun seneste afstemning kan redigeres</a:t>
            </a:r>
          </a:p>
          <a:p>
            <a:r>
              <a:rPr lang="da-DK" sz="1200" kern="1200" dirty="0" smtClean="0">
                <a:solidFill>
                  <a:schemeClr val="tx1"/>
                </a:solidFill>
                <a:effectLst/>
                <a:latin typeface="+mn-lt"/>
                <a:ea typeface="+mn-ea"/>
                <a:cs typeface="+mn-cs"/>
              </a:rPr>
              <a:t>Begrundelsen er op til seneste afstemning er alt ok. Sammenlign med månedsafslutning i regnskab.</a:t>
            </a:r>
          </a:p>
          <a:p>
            <a:pPr lvl="0"/>
            <a:r>
              <a:rPr lang="da-DK" sz="1200" kern="1200" dirty="0" smtClean="0">
                <a:solidFill>
                  <a:schemeClr val="tx1"/>
                </a:solidFill>
                <a:effectLst/>
                <a:latin typeface="+mn-lt"/>
                <a:ea typeface="+mn-ea"/>
                <a:cs typeface="+mn-cs"/>
              </a:rPr>
              <a:t>Afstemning til 0: præparatet forsvinder indtil næste ordinering/udlevering eller forbrug</a:t>
            </a:r>
          </a:p>
          <a:p>
            <a:pPr lvl="0"/>
            <a:r>
              <a:rPr lang="da-DK" sz="1200" kern="1200" dirty="0" smtClean="0">
                <a:solidFill>
                  <a:schemeClr val="tx1"/>
                </a:solidFill>
                <a:effectLst/>
                <a:latin typeface="+mn-lt"/>
                <a:ea typeface="+mn-ea"/>
                <a:cs typeface="+mn-cs"/>
              </a:rPr>
              <a:t>Spild kan indtastes og gemmes flere gange i perioden uden afstemning</a:t>
            </a:r>
          </a:p>
          <a:p>
            <a:r>
              <a:rPr lang="da-DK" sz="1200" kern="1200" dirty="0" smtClean="0">
                <a:solidFill>
                  <a:schemeClr val="tx1"/>
                </a:solidFill>
                <a:effectLst/>
                <a:latin typeface="+mn-lt"/>
                <a:ea typeface="+mn-ea"/>
                <a:cs typeface="+mn-cs"/>
              </a:rPr>
              <a:t>Vi anbefaler at spild registreres når det er sket. Der kan skrives en bemærkning. Det er godt hvis man bliver i tvivl senere og er en god ide ved evt. kontrol.</a:t>
            </a:r>
          </a:p>
          <a:p>
            <a:pPr lvl="0"/>
            <a:r>
              <a:rPr lang="da-DK" sz="1200" kern="1200" dirty="0" smtClean="0">
                <a:solidFill>
                  <a:schemeClr val="tx1"/>
                </a:solidFill>
                <a:effectLst/>
                <a:latin typeface="+mn-lt"/>
                <a:ea typeface="+mn-ea"/>
                <a:cs typeface="+mn-cs"/>
              </a:rPr>
              <a:t>Positivt tal i afstemningen betyder et større forbrug end ordineret/udleveret.</a:t>
            </a:r>
          </a:p>
          <a:p>
            <a:pPr lvl="0"/>
            <a:r>
              <a:rPr lang="da-DK" sz="1200" kern="1200" dirty="0" smtClean="0">
                <a:solidFill>
                  <a:schemeClr val="tx1"/>
                </a:solidFill>
                <a:effectLst/>
                <a:latin typeface="+mn-lt"/>
                <a:ea typeface="+mn-ea"/>
                <a:cs typeface="+mn-cs"/>
              </a:rPr>
              <a:t>Negativt tal i afstemningen betyder mindre forbrug end forventet</a:t>
            </a:r>
            <a:endParaRPr lang="da-DK" sz="1200" kern="1200" dirty="0">
              <a:solidFill>
                <a:schemeClr val="tx1"/>
              </a:solidFill>
              <a:effectLst/>
              <a:latin typeface="+mn-lt"/>
              <a:ea typeface="+mn-ea"/>
              <a:cs typeface="+mn-cs"/>
            </a:endParaRPr>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42</a:t>
            </a:fld>
            <a:endParaRPr lang="da-DK"/>
          </a:p>
        </p:txBody>
      </p:sp>
    </p:spTree>
    <p:extLst>
      <p:ext uri="{BB962C8B-B14F-4D97-AF65-F5344CB8AC3E}">
        <p14:creationId xmlns:p14="http://schemas.microsoft.com/office/powerpoint/2010/main" val="3696983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sz="1200" kern="1200" dirty="0" smtClean="0">
                <a:solidFill>
                  <a:schemeClr val="tx1"/>
                </a:solidFill>
                <a:effectLst/>
                <a:latin typeface="+mn-lt"/>
                <a:ea typeface="+mn-ea"/>
                <a:cs typeface="+mn-cs"/>
              </a:rPr>
              <a:t>Bemærk ”evt. slettede hændelser kan ikke vises ovenfor, men indgår i beregningen herunder”</a:t>
            </a:r>
          </a:p>
          <a:p>
            <a:endParaRPr lang="da-DK" dirty="0" smtClean="0"/>
          </a:p>
          <a:p>
            <a:r>
              <a:rPr lang="da-DK" sz="1200" kern="1200" dirty="0" smtClean="0">
                <a:solidFill>
                  <a:schemeClr val="tx1"/>
                </a:solidFill>
                <a:effectLst/>
                <a:latin typeface="+mn-lt"/>
                <a:ea typeface="+mn-ea"/>
                <a:cs typeface="+mn-cs"/>
              </a:rPr>
              <a:t>Eksempel: der er for en periode sket en afstemning hvor der er beregnet en korrektion, fordi der ikke har været registreret en ordinering. Efter at perioden er afstemt og lukket kommer registreringen af ordineringen på plads. Nu stemmer opgørelsen i perioden ikke. Der vises den orange trekant som en advarsel om at perioden ikke længere stemmer. Ved klik på trekanten kan landmanden se hvad der er galt og ved klik på ”godkend” ændres korrektionen så den nye ordinering inddrages i beregningerne.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Da der på skærmen kun vises den sidste afstemning og den nuværende afstemning er det ikke muligt at se advarselstrekanten for tidligere afstemninger ude at der trykkes på fluebenet for ”vis tidligere afstemninger” vi regner normalt ikke med at der vil være advarsler på ældre afstemningsperioder. </a:t>
            </a:r>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43</a:t>
            </a:fld>
            <a:endParaRPr lang="da-DK"/>
          </a:p>
        </p:txBody>
      </p:sp>
    </p:spTree>
    <p:extLst>
      <p:ext uri="{BB962C8B-B14F-4D97-AF65-F5344CB8AC3E}">
        <p14:creationId xmlns:p14="http://schemas.microsoft.com/office/powerpoint/2010/main" val="4214940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err="1" smtClean="0">
                <a:solidFill>
                  <a:schemeClr val="tx1"/>
                </a:solidFill>
                <a:effectLst/>
                <a:latin typeface="+mn-lt"/>
                <a:ea typeface="+mn-ea"/>
                <a:cs typeface="+mn-cs"/>
              </a:rPr>
              <a:t>Repro</a:t>
            </a:r>
            <a:r>
              <a:rPr lang="da-DK" sz="1200" kern="1200" dirty="0" smtClean="0">
                <a:solidFill>
                  <a:schemeClr val="tx1"/>
                </a:solidFill>
                <a:effectLst/>
                <a:latin typeface="+mn-lt"/>
                <a:ea typeface="+mn-ea"/>
                <a:cs typeface="+mn-cs"/>
              </a:rPr>
              <a:t>-fokus køer kan man godt sige, er en moderne version af listen Ikke </a:t>
            </a:r>
            <a:r>
              <a:rPr lang="da-DK" sz="1200" kern="1200" dirty="0" err="1" smtClean="0">
                <a:solidFill>
                  <a:schemeClr val="tx1"/>
                </a:solidFill>
                <a:effectLst/>
                <a:latin typeface="+mn-lt"/>
                <a:ea typeface="+mn-ea"/>
                <a:cs typeface="+mn-cs"/>
              </a:rPr>
              <a:t>påbeg</a:t>
            </a:r>
            <a:r>
              <a:rPr lang="da-DK" sz="1200" kern="1200" dirty="0" smtClean="0">
                <a:solidFill>
                  <a:schemeClr val="tx1"/>
                </a:solidFill>
                <a:effectLst/>
                <a:latin typeface="+mn-lt"/>
                <a:ea typeface="+mn-ea"/>
                <a:cs typeface="+mn-cs"/>
              </a:rPr>
              <a:t>. /</a:t>
            </a:r>
            <a:r>
              <a:rPr lang="da-DK" sz="1200" kern="1200" dirty="0" err="1" smtClean="0">
                <a:solidFill>
                  <a:schemeClr val="tx1"/>
                </a:solidFill>
                <a:effectLst/>
                <a:latin typeface="+mn-lt"/>
                <a:ea typeface="+mn-ea"/>
                <a:cs typeface="+mn-cs"/>
              </a:rPr>
              <a:t>påbeg</a:t>
            </a:r>
            <a:r>
              <a:rPr lang="da-DK" sz="1200" kern="1200" dirty="0" smtClean="0">
                <a:solidFill>
                  <a:schemeClr val="tx1"/>
                </a:solidFill>
                <a:effectLst/>
                <a:latin typeface="+mn-lt"/>
                <a:ea typeface="+mn-ea"/>
                <a:cs typeface="+mn-cs"/>
              </a:rPr>
              <a:t>. dyr. </a:t>
            </a:r>
            <a:r>
              <a:rPr lang="da-DK" sz="1200" kern="1200" dirty="0" err="1" smtClean="0">
                <a:solidFill>
                  <a:schemeClr val="tx1"/>
                </a:solidFill>
                <a:effectLst/>
                <a:latin typeface="+mn-lt"/>
                <a:ea typeface="+mn-ea"/>
                <a:cs typeface="+mn-cs"/>
              </a:rPr>
              <a:t>Repro</a:t>
            </a:r>
            <a:r>
              <a:rPr lang="da-DK" sz="1200" kern="1200" dirty="0" smtClean="0">
                <a:solidFill>
                  <a:schemeClr val="tx1"/>
                </a:solidFill>
                <a:effectLst/>
                <a:latin typeface="+mn-lt"/>
                <a:ea typeface="+mn-ea"/>
                <a:cs typeface="+mn-cs"/>
              </a:rPr>
              <a:t>-fokus køer er lavet på driftsenhedsniveau, og hvis du gerne vil have den til at indeholde de samme køer, som Ikke </a:t>
            </a:r>
            <a:r>
              <a:rPr lang="da-DK" sz="1200" kern="1200" dirty="0" err="1" smtClean="0">
                <a:solidFill>
                  <a:schemeClr val="tx1"/>
                </a:solidFill>
                <a:effectLst/>
                <a:latin typeface="+mn-lt"/>
                <a:ea typeface="+mn-ea"/>
                <a:cs typeface="+mn-cs"/>
              </a:rPr>
              <a:t>påbeg</a:t>
            </a:r>
            <a:r>
              <a:rPr lang="da-DK" sz="1200" kern="1200" dirty="0" smtClean="0">
                <a:solidFill>
                  <a:schemeClr val="tx1"/>
                </a:solidFill>
                <a:effectLst/>
                <a:latin typeface="+mn-lt"/>
                <a:ea typeface="+mn-ea"/>
                <a:cs typeface="+mn-cs"/>
              </a:rPr>
              <a:t>./</a:t>
            </a:r>
            <a:r>
              <a:rPr lang="da-DK" sz="1200" kern="1200" dirty="0" err="1" smtClean="0">
                <a:solidFill>
                  <a:schemeClr val="tx1"/>
                </a:solidFill>
                <a:effectLst/>
                <a:latin typeface="+mn-lt"/>
                <a:ea typeface="+mn-ea"/>
                <a:cs typeface="+mn-cs"/>
              </a:rPr>
              <a:t>påbeg</a:t>
            </a:r>
            <a:r>
              <a:rPr lang="da-DK" sz="1200" kern="1200" dirty="0" smtClean="0">
                <a:solidFill>
                  <a:schemeClr val="tx1"/>
                </a:solidFill>
                <a:effectLst/>
                <a:latin typeface="+mn-lt"/>
                <a:ea typeface="+mn-ea"/>
                <a:cs typeface="+mn-cs"/>
              </a:rPr>
              <a:t>. – så kan du godt få den til det, med en enkelt undtagelse. Dine udsætterkøer (køer med kode 60) kan du ikke se dyrenumrene på i denne liste.</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46</a:t>
            </a:fld>
            <a:endParaRPr lang="da-DK"/>
          </a:p>
        </p:txBody>
      </p:sp>
    </p:spTree>
    <p:extLst>
      <p:ext uri="{BB962C8B-B14F-4D97-AF65-F5344CB8AC3E}">
        <p14:creationId xmlns:p14="http://schemas.microsoft.com/office/powerpoint/2010/main" val="1761817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Vis i program</a:t>
            </a:r>
          </a:p>
          <a:p>
            <a:r>
              <a:rPr lang="da-DK" dirty="0" smtClean="0"/>
              <a:t>Vælg kriterier og kolonner</a:t>
            </a:r>
          </a:p>
          <a:p>
            <a:r>
              <a:rPr lang="da-DK" dirty="0" smtClean="0"/>
              <a:t>Vis </a:t>
            </a:r>
            <a:r>
              <a:rPr lang="da-DK" dirty="0" err="1" smtClean="0"/>
              <a:t>Repro</a:t>
            </a:r>
            <a:r>
              <a:rPr lang="da-DK" dirty="0" smtClean="0"/>
              <a:t>-fokus køer</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47</a:t>
            </a:fld>
            <a:endParaRPr lang="da-DK"/>
          </a:p>
        </p:txBody>
      </p:sp>
    </p:spTree>
    <p:extLst>
      <p:ext uri="{BB962C8B-B14F-4D97-AF65-F5344CB8AC3E}">
        <p14:creationId xmlns:p14="http://schemas.microsoft.com/office/powerpoint/2010/main" val="2682756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Vis i program</a:t>
            </a:r>
          </a:p>
          <a:p>
            <a:r>
              <a:rPr lang="da-DK" dirty="0" smtClean="0"/>
              <a:t>Forventede kælvninger findes under listeudskrifter</a:t>
            </a:r>
          </a:p>
          <a:p>
            <a:r>
              <a:rPr lang="da-DK" dirty="0" smtClean="0"/>
              <a:t>Opsæt kolonner med ønskede</a:t>
            </a:r>
            <a:r>
              <a:rPr lang="da-DK" baseline="0" dirty="0" smtClean="0"/>
              <a:t> oplysninger</a:t>
            </a:r>
            <a:r>
              <a:rPr lang="da-DK" dirty="0" smtClean="0"/>
              <a:t> og få vist listen</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48</a:t>
            </a:fld>
            <a:endParaRPr lang="da-DK"/>
          </a:p>
        </p:txBody>
      </p:sp>
    </p:spTree>
    <p:extLst>
      <p:ext uri="{BB962C8B-B14F-4D97-AF65-F5344CB8AC3E}">
        <p14:creationId xmlns:p14="http://schemas.microsoft.com/office/powerpoint/2010/main" val="942252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Dyr i fokus menes</a:t>
            </a:r>
            <a:r>
              <a:rPr lang="da-DK" baseline="0" dirty="0" smtClean="0"/>
              <a:t>, at det er nogle dyr som landmanden skal være opmærksom på.</a:t>
            </a:r>
          </a:p>
          <a:p>
            <a:r>
              <a:rPr lang="da-DK" baseline="0" dirty="0" smtClean="0"/>
              <a:t>Kan sammenlignes med en obs. tavle</a:t>
            </a:r>
          </a:p>
          <a:p>
            <a:r>
              <a:rPr lang="da-DK" baseline="0" dirty="0" smtClean="0"/>
              <a:t>Enten at der er nogle dyr</a:t>
            </a:r>
          </a:p>
          <a:p>
            <a:pPr marL="171450" indent="-171450">
              <a:buFont typeface="Arial" panose="020B0604020202020204" pitchFamily="34" charset="0"/>
              <a:buChar char="•"/>
            </a:pPr>
            <a:r>
              <a:rPr lang="da-DK" baseline="0" dirty="0" smtClean="0"/>
              <a:t>som skal have godkendt medicin forbrug (hvis der ikke er valgt automatisk medicinregistrering)</a:t>
            </a:r>
          </a:p>
          <a:p>
            <a:pPr marL="171450" indent="-171450">
              <a:buFont typeface="Arial" panose="020B0604020202020204" pitchFamily="34" charset="0"/>
              <a:buChar char="•"/>
            </a:pPr>
            <a:r>
              <a:rPr lang="da-DK" baseline="0" dirty="0" smtClean="0"/>
              <a:t>får vist hvilke dyr som skal behandles i dags dato</a:t>
            </a:r>
          </a:p>
          <a:p>
            <a:pPr marL="171450" indent="-171450">
              <a:buFont typeface="Arial" panose="020B0604020202020204" pitchFamily="34" charset="0"/>
              <a:buChar char="•"/>
            </a:pPr>
            <a:r>
              <a:rPr lang="da-DK" baseline="0" dirty="0" smtClean="0"/>
              <a:t>der er registreret en observation på og registreret via Smartkoen</a:t>
            </a:r>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52</a:t>
            </a:fld>
            <a:endParaRPr lang="da-DK"/>
          </a:p>
        </p:txBody>
      </p:sp>
    </p:spTree>
    <p:extLst>
      <p:ext uri="{BB962C8B-B14F-4D97-AF65-F5344CB8AC3E}">
        <p14:creationId xmlns:p14="http://schemas.microsoft.com/office/powerpoint/2010/main" val="2401774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PT. Kan man overføre</a:t>
            </a:r>
            <a:r>
              <a:rPr lang="da-DK" baseline="0" dirty="0" smtClean="0"/>
              <a:t> dyr til </a:t>
            </a:r>
            <a:r>
              <a:rPr lang="da-DK" baseline="0" dirty="0" err="1" smtClean="0"/>
              <a:t>Ins</a:t>
            </a:r>
            <a:r>
              <a:rPr lang="da-DK" baseline="0" dirty="0" smtClean="0"/>
              <a:t>. Listen og klovlisten </a:t>
            </a:r>
          </a:p>
          <a:p>
            <a:endParaRPr lang="da-DK" baseline="0" dirty="0" smtClean="0"/>
          </a:p>
          <a:p>
            <a:r>
              <a:rPr lang="da-DK" baseline="0" dirty="0" smtClean="0"/>
              <a:t>Øvelser i observationsdyr og Smartkoen</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53</a:t>
            </a:fld>
            <a:endParaRPr lang="da-DK"/>
          </a:p>
        </p:txBody>
      </p:sp>
    </p:spTree>
    <p:extLst>
      <p:ext uri="{BB962C8B-B14F-4D97-AF65-F5344CB8AC3E}">
        <p14:creationId xmlns:p14="http://schemas.microsoft.com/office/powerpoint/2010/main" val="278808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Vigtigt at deltagerne</a:t>
            </a:r>
            <a:r>
              <a:rPr lang="da-DK" baseline="0" dirty="0" smtClean="0"/>
              <a:t> arbejder på egen  bedrift, da de så kan genfinde opsætningen lavet på kurset når de kommer hjem </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5</a:t>
            </a:fld>
            <a:endParaRPr lang="da-DK"/>
          </a:p>
        </p:txBody>
      </p:sp>
    </p:spTree>
    <p:extLst>
      <p:ext uri="{BB962C8B-B14F-4D97-AF65-F5344CB8AC3E}">
        <p14:creationId xmlns:p14="http://schemas.microsoft.com/office/powerpoint/2010/main" val="3658670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sz="1200" kern="1200" dirty="0" smtClean="0">
                <a:solidFill>
                  <a:schemeClr val="tx1"/>
                </a:solidFill>
                <a:effectLst/>
                <a:latin typeface="+mn-lt"/>
                <a:ea typeface="+mn-ea"/>
                <a:cs typeface="+mn-cs"/>
              </a:rPr>
              <a:t>OBS SmartKoen kan ikke længere vises i Explorer. Så hvis I vil demonstrere SmartKoen fra jeres PC skal I bruger en anden browser f.eks. </a:t>
            </a:r>
            <a:r>
              <a:rPr lang="da-DK" sz="1200" kern="1200" dirty="0" err="1" smtClean="0">
                <a:solidFill>
                  <a:schemeClr val="tx1"/>
                </a:solidFill>
                <a:effectLst/>
                <a:latin typeface="+mn-lt"/>
                <a:ea typeface="+mn-ea"/>
                <a:cs typeface="+mn-cs"/>
              </a:rPr>
              <a:t>Chrome</a:t>
            </a:r>
            <a:endParaRPr lang="da-DK" dirty="0" smtClean="0"/>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54</a:t>
            </a:fld>
            <a:endParaRPr lang="da-DK"/>
          </a:p>
        </p:txBody>
      </p:sp>
    </p:spTree>
    <p:extLst>
      <p:ext uri="{BB962C8B-B14F-4D97-AF65-F5344CB8AC3E}">
        <p14:creationId xmlns:p14="http://schemas.microsoft.com/office/powerpoint/2010/main" val="562470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Kræver internet forbindelse</a:t>
            </a:r>
            <a:r>
              <a:rPr lang="da-DK" baseline="0" dirty="0" smtClean="0"/>
              <a:t> for at hente data og registrer data. </a:t>
            </a:r>
          </a:p>
          <a:p>
            <a:endParaRPr lang="da-DK" baseline="0" dirty="0" smtClean="0"/>
          </a:p>
          <a:p>
            <a:r>
              <a:rPr lang="da-DK" baseline="0" dirty="0" smtClean="0"/>
              <a:t>Anbefaling: hent dyrelisten hver dag. når den er hentet kan der slås op på </a:t>
            </a:r>
            <a:r>
              <a:rPr lang="da-DK" baseline="0" dirty="0" err="1" smtClean="0"/>
              <a:t>kokortet</a:t>
            </a:r>
            <a:r>
              <a:rPr lang="da-DK" baseline="0" dirty="0" smtClean="0"/>
              <a:t> også uden </a:t>
            </a:r>
            <a:r>
              <a:rPr lang="da-DK" baseline="0" dirty="0" err="1" smtClean="0"/>
              <a:t>netforbindelse</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55</a:t>
            </a:fld>
            <a:endParaRPr lang="da-DK"/>
          </a:p>
        </p:txBody>
      </p:sp>
    </p:spTree>
    <p:extLst>
      <p:ext uri="{BB962C8B-B14F-4D97-AF65-F5344CB8AC3E}">
        <p14:creationId xmlns:p14="http://schemas.microsoft.com/office/powerpoint/2010/main" val="2697140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Vis smartkoen via</a:t>
            </a:r>
            <a:r>
              <a:rPr lang="da-DK" baseline="0" dirty="0" smtClean="0"/>
              <a:t> en hjemmesiden. Dem der har en Smartphone med kan bruge den og resten kan bruge pc. </a:t>
            </a:r>
            <a:endParaRPr lang="da-DK" dirty="0" smtClean="0"/>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57</a:t>
            </a:fld>
            <a:endParaRPr lang="da-DK"/>
          </a:p>
        </p:txBody>
      </p:sp>
    </p:spTree>
    <p:extLst>
      <p:ext uri="{BB962C8B-B14F-4D97-AF65-F5344CB8AC3E}">
        <p14:creationId xmlns:p14="http://schemas.microsoft.com/office/powerpoint/2010/main" val="2367731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58</a:t>
            </a:fld>
            <a:endParaRPr lang="da-DK"/>
          </a:p>
        </p:txBody>
      </p:sp>
    </p:spTree>
    <p:extLst>
      <p:ext uri="{BB962C8B-B14F-4D97-AF65-F5344CB8AC3E}">
        <p14:creationId xmlns:p14="http://schemas.microsoft.com/office/powerpoint/2010/main" val="1151292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Genvej til Udsættermarkering</a:t>
            </a:r>
            <a:r>
              <a:rPr lang="da-DK" baseline="0" dirty="0" smtClean="0"/>
              <a:t> ved tryk på blyant</a:t>
            </a:r>
          </a:p>
          <a:p>
            <a:endParaRPr lang="da-DK" baseline="0" dirty="0" smtClean="0"/>
          </a:p>
          <a:p>
            <a:r>
              <a:rPr lang="da-DK" baseline="0" dirty="0" smtClean="0"/>
              <a:t>Foruden ko kort vises sidste 3 sygdomshændelser og </a:t>
            </a:r>
            <a:r>
              <a:rPr lang="da-DK" baseline="0" dirty="0" err="1" smtClean="0"/>
              <a:t>repro</a:t>
            </a:r>
            <a:r>
              <a:rPr lang="da-DK" baseline="0" dirty="0" smtClean="0"/>
              <a:t> hændelser</a:t>
            </a:r>
          </a:p>
          <a:p>
            <a:endParaRPr lang="da-DK" baseline="0" dirty="0" smtClean="0"/>
          </a:p>
          <a:p>
            <a:r>
              <a:rPr lang="da-DK" baseline="0" dirty="0" smtClean="0"/>
              <a:t>Hvis der i sygdom hændelser er et tal i parentes efter eks. yverbetændelse er det får at vise at der har været 3 dages genbehandlinger.</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59</a:t>
            </a:fld>
            <a:endParaRPr lang="da-DK"/>
          </a:p>
        </p:txBody>
      </p:sp>
    </p:spTree>
    <p:extLst>
      <p:ext uri="{BB962C8B-B14F-4D97-AF65-F5344CB8AC3E}">
        <p14:creationId xmlns:p14="http://schemas.microsoft.com/office/powerpoint/2010/main" val="3618715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Man kan</a:t>
            </a:r>
            <a:r>
              <a:rPr lang="da-DK" baseline="0" dirty="0" smtClean="0"/>
              <a:t> kun benyttes, hvis der findes en sæd-spand på besætningen.</a:t>
            </a:r>
          </a:p>
          <a:p>
            <a:r>
              <a:rPr lang="da-DK" baseline="0" dirty="0" smtClean="0"/>
              <a:t>Man kan vælge en tyr på listen. </a:t>
            </a:r>
          </a:p>
          <a:p>
            <a:r>
              <a:rPr lang="da-DK" baseline="0" dirty="0" smtClean="0"/>
              <a:t>Der vil også kunne vælges en tyr, ved at man taster tyrens stambogs nr. (i nogen tilfælde vil det være hurtigere, end vælge tyr på liste)</a:t>
            </a:r>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60</a:t>
            </a:fld>
            <a:endParaRPr lang="da-DK"/>
          </a:p>
        </p:txBody>
      </p:sp>
    </p:spTree>
    <p:extLst>
      <p:ext uri="{BB962C8B-B14F-4D97-AF65-F5344CB8AC3E}">
        <p14:creationId xmlns:p14="http://schemas.microsoft.com/office/powerpoint/2010/main" val="3742125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Tre typer</a:t>
            </a:r>
            <a:r>
              <a:rPr lang="da-DK" baseline="0" dirty="0" smtClean="0"/>
              <a:t> at vælge imellem – Yver, Klove og Lemmer, Brust</a:t>
            </a:r>
          </a:p>
          <a:p>
            <a:r>
              <a:rPr lang="da-DK" baseline="0" dirty="0" smtClean="0"/>
              <a:t>Efter registrering bliver de synlige på obs. listen i DMS </a:t>
            </a:r>
            <a:r>
              <a:rPr lang="da-DK" baseline="0" dirty="0" err="1" smtClean="0"/>
              <a:t>Dyrereg</a:t>
            </a:r>
            <a:r>
              <a:rPr lang="da-DK" baseline="0" dirty="0" smtClean="0"/>
              <a:t>., og på denne liste kan man flytte registreringen til den rigtige liste.</a:t>
            </a:r>
          </a:p>
          <a:p>
            <a:endParaRPr lang="da-DK" baseline="0" dirty="0" smtClean="0"/>
          </a:p>
          <a:p>
            <a:r>
              <a:rPr lang="da-DK" baseline="0" dirty="0" smtClean="0"/>
              <a:t>Lav en registrering og gem – genfind den i DMS Dyreregistrering (kræver en opdatering dvs. at du lige skal ind i et andet billede og </a:t>
            </a:r>
            <a:r>
              <a:rPr lang="da-DK" baseline="0" dirty="0" err="1" smtClean="0"/>
              <a:t>tibage</a:t>
            </a:r>
            <a:r>
              <a:rPr lang="da-DK" baseline="0" dirty="0" smtClean="0"/>
              <a:t> til dagligt overblik igen)</a:t>
            </a:r>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61</a:t>
            </a:fld>
            <a:endParaRPr lang="da-DK"/>
          </a:p>
        </p:txBody>
      </p:sp>
    </p:spTree>
    <p:extLst>
      <p:ext uri="{BB962C8B-B14F-4D97-AF65-F5344CB8AC3E}">
        <p14:creationId xmlns:p14="http://schemas.microsoft.com/office/powerpoint/2010/main" val="1915287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Meningen er nogle standard udskrifter som alle</a:t>
            </a:r>
            <a:r>
              <a:rPr lang="da-DK" baseline="0" dirty="0" smtClean="0"/>
              <a:t> besætninger har, men at der bliver flere individuelle udskrifter.</a:t>
            </a:r>
          </a:p>
          <a:p>
            <a:endParaRPr lang="da-DK" baseline="0" dirty="0" smtClean="0"/>
          </a:p>
          <a:p>
            <a:r>
              <a:rPr lang="da-DK" baseline="0" dirty="0" smtClean="0"/>
              <a:t>Alle der har adgang til besætningen kan se og redigere i udskrifter</a:t>
            </a:r>
          </a:p>
          <a:p>
            <a:endParaRPr lang="da-DK" baseline="0" dirty="0" smtClean="0"/>
          </a:p>
          <a:p>
            <a:r>
              <a:rPr lang="da-DK" baseline="0" dirty="0" smtClean="0"/>
              <a:t>Husk sigende navn for at holde styr på udskrifterne</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62</a:t>
            </a:fld>
            <a:endParaRPr lang="da-DK"/>
          </a:p>
        </p:txBody>
      </p:sp>
    </p:spTree>
    <p:extLst>
      <p:ext uri="{BB962C8B-B14F-4D97-AF65-F5344CB8AC3E}">
        <p14:creationId xmlns:p14="http://schemas.microsoft.com/office/powerpoint/2010/main" val="2453715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Eksempel på udskrift</a:t>
            </a:r>
            <a:r>
              <a:rPr lang="da-DK" baseline="0" dirty="0" smtClean="0"/>
              <a:t> fra analysemodulet</a:t>
            </a:r>
          </a:p>
          <a:p>
            <a:r>
              <a:rPr lang="da-DK" baseline="0" dirty="0" smtClean="0"/>
              <a:t>Eksempel i program: mælkeproduktionsudvikling og KMP mælk leveret</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64</a:t>
            </a:fld>
            <a:endParaRPr lang="da-DK"/>
          </a:p>
        </p:txBody>
      </p:sp>
    </p:spTree>
    <p:extLst>
      <p:ext uri="{BB962C8B-B14F-4D97-AF65-F5344CB8AC3E}">
        <p14:creationId xmlns:p14="http://schemas.microsoft.com/office/powerpoint/2010/main" val="663144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Øvelser i KMP</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73</a:t>
            </a:fld>
            <a:endParaRPr lang="da-DK"/>
          </a:p>
        </p:txBody>
      </p:sp>
    </p:spTree>
    <p:extLst>
      <p:ext uri="{BB962C8B-B14F-4D97-AF65-F5344CB8AC3E}">
        <p14:creationId xmlns:p14="http://schemas.microsoft.com/office/powerpoint/2010/main" val="400187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Vælg</a:t>
            </a:r>
            <a:r>
              <a:rPr lang="da-DK" baseline="0" dirty="0" smtClean="0"/>
              <a:t> altid den tværfaglige driftsenhed, hvor alle dyr er med. De fleste steder hedder den tværfaglige driftsenhed ”alle besætninger kvæg”</a:t>
            </a:r>
          </a:p>
          <a:p>
            <a:r>
              <a:rPr lang="da-DK" baseline="0" dirty="0" smtClean="0"/>
              <a:t>Tjek i gl. dyreregistrering at den tværfaglige driftsenhed indeholder alle besætninger.</a:t>
            </a:r>
          </a:p>
          <a:p>
            <a:endParaRPr lang="da-DK" baseline="0" dirty="0" smtClean="0"/>
          </a:p>
          <a:p>
            <a:r>
              <a:rPr lang="da-DK" baseline="0" dirty="0" smtClean="0"/>
              <a:t>Vælg kun andre driftsenheder hvis det er nogle specifikke oplysninger der skal findes om netop den besætning. </a:t>
            </a:r>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6</a:t>
            </a:fld>
            <a:endParaRPr lang="da-DK"/>
          </a:p>
        </p:txBody>
      </p:sp>
    </p:spTree>
    <p:extLst>
      <p:ext uri="{BB962C8B-B14F-4D97-AF65-F5344CB8AC3E}">
        <p14:creationId xmlns:p14="http://schemas.microsoft.com/office/powerpoint/2010/main" val="1197609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Alle bruger af gl. dyreregistrering starter</a:t>
            </a:r>
            <a:r>
              <a:rPr lang="da-DK" baseline="0" dirty="0" smtClean="0"/>
              <a:t> i Plus. Et ½ år er abonnement = basis. Efter et ½ år bliver de spurgt om de vil blive i plus.</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74</a:t>
            </a:fld>
            <a:endParaRPr lang="da-DK"/>
          </a:p>
        </p:txBody>
      </p:sp>
    </p:spTree>
    <p:extLst>
      <p:ext uri="{BB962C8B-B14F-4D97-AF65-F5344CB8AC3E}">
        <p14:creationId xmlns:p14="http://schemas.microsoft.com/office/powerpoint/2010/main" val="2098449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Købsprisen er kun hvis</a:t>
            </a:r>
            <a:r>
              <a:rPr lang="da-DK" baseline="0" dirty="0" smtClean="0"/>
              <a:t> landmanden ikke i dag har adgang til det gamle dyreregistrering.</a:t>
            </a:r>
          </a:p>
          <a:p>
            <a:r>
              <a:rPr lang="da-DK" baseline="0" dirty="0" smtClean="0"/>
              <a:t>Hvis man ønsker en større pakke, betales differencen mellem pakkernes købspris.</a:t>
            </a:r>
            <a:endParaRPr lang="da-DK" dirty="0" smtClean="0"/>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75</a:t>
            </a:fld>
            <a:endParaRPr lang="da-DK"/>
          </a:p>
        </p:txBody>
      </p:sp>
    </p:spTree>
    <p:extLst>
      <p:ext uri="{BB962C8B-B14F-4D97-AF65-F5344CB8AC3E}">
        <p14:creationId xmlns:p14="http://schemas.microsoft.com/office/powerpoint/2010/main" val="5633796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Bed</a:t>
            </a:r>
            <a:r>
              <a:rPr lang="da-DK" baseline="0" dirty="0" smtClean="0"/>
              <a:t> dem om at skrive (gerne to ting) på post-it og derefter læse op hvad de har skrevet</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78</a:t>
            </a:fld>
            <a:endParaRPr lang="da-DK"/>
          </a:p>
        </p:txBody>
      </p:sp>
    </p:spTree>
    <p:extLst>
      <p:ext uri="{BB962C8B-B14F-4D97-AF65-F5344CB8AC3E}">
        <p14:creationId xmlns:p14="http://schemas.microsoft.com/office/powerpoint/2010/main" val="271194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Tegn på flip</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7</a:t>
            </a:fld>
            <a:endParaRPr lang="da-DK"/>
          </a:p>
        </p:txBody>
      </p:sp>
    </p:spTree>
    <p:extLst>
      <p:ext uri="{BB962C8B-B14F-4D97-AF65-F5344CB8AC3E}">
        <p14:creationId xmlns:p14="http://schemas.microsoft.com/office/powerpoint/2010/main" val="211507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 er ikke begrænsning på hvor mange pc’er DMS kan ligge på </a:t>
            </a:r>
          </a:p>
          <a:p>
            <a:endParaRPr lang="da-DK" dirty="0" smtClean="0"/>
          </a:p>
          <a:p>
            <a:r>
              <a:rPr lang="da-DK" dirty="0" smtClean="0"/>
              <a:t>Igennem hele 2015 udvikles der stadig på programmet og der kommer nyt hver ca. 3 uge, lukkes om aftenen</a:t>
            </a:r>
            <a:r>
              <a:rPr lang="da-DK" baseline="0" dirty="0" smtClean="0"/>
              <a:t> for opdatering. Det varsles inden og efter opdateringen kommer der en kort beskrivelse af de nye funktioner </a:t>
            </a:r>
            <a:r>
              <a:rPr lang="da-DK" dirty="0" smtClean="0"/>
              <a:t> </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8</a:t>
            </a:fld>
            <a:endParaRPr lang="da-DK"/>
          </a:p>
        </p:txBody>
      </p:sp>
    </p:spTree>
    <p:extLst>
      <p:ext uri="{BB962C8B-B14F-4D97-AF65-F5344CB8AC3E}">
        <p14:creationId xmlns:p14="http://schemas.microsoft.com/office/powerpoint/2010/main" val="4082194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nye</a:t>
            </a:r>
            <a:r>
              <a:rPr lang="da-DK" baseline="0" dirty="0" smtClean="0"/>
              <a:t> dyreregistrering er i DMS og indgår som faner til venstre. Det er modulerne Dagligt overblik og analyse udskrifter der ”erstatter” det gl. dyreregistrering</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9</a:t>
            </a:fld>
            <a:endParaRPr lang="da-DK"/>
          </a:p>
        </p:txBody>
      </p:sp>
    </p:spTree>
    <p:extLst>
      <p:ext uri="{BB962C8B-B14F-4D97-AF65-F5344CB8AC3E}">
        <p14:creationId xmlns:p14="http://schemas.microsoft.com/office/powerpoint/2010/main" val="188461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Uddelegere registreringsarbejdet til flere</a:t>
            </a: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Let at gå til også for andre end ejer og fodermester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Anbefaling: gå i programmet og</a:t>
            </a:r>
            <a:r>
              <a:rPr lang="da-DK" baseline="0" dirty="0" smtClean="0"/>
              <a:t> vi hvordan DMS er bygge op med moduler til venstre og at de skal ind under fagligt overblik for at komme til registreringer og arbejdslister til faste opgaver</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baseline="0" dirty="0" smtClean="0"/>
              <a:t>Peg ud hvor der skiftes driftsenheder – hvilket er på forsiden i dagligt overblik – det er den valgt driftsenhed der bestemmer hvilke dyr der kommer frem.</a:t>
            </a:r>
            <a:endParaRPr lang="da-DK" dirty="0" smtClean="0"/>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10</a:t>
            </a:fld>
            <a:endParaRPr lang="da-DK"/>
          </a:p>
        </p:txBody>
      </p:sp>
    </p:spTree>
    <p:extLst>
      <p:ext uri="{BB962C8B-B14F-4D97-AF65-F5344CB8AC3E}">
        <p14:creationId xmlns:p14="http://schemas.microsoft.com/office/powerpoint/2010/main" val="3237279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GES forside">
    <p:spTree>
      <p:nvGrpSpPr>
        <p:cNvPr id="1" name=""/>
        <p:cNvGrpSpPr/>
        <p:nvPr/>
      </p:nvGrpSpPr>
      <p:grpSpPr>
        <a:xfrm>
          <a:off x="0" y="0"/>
          <a:ext cx="0" cy="0"/>
          <a:chOff x="0" y="0"/>
          <a:chExt cx="0" cy="0"/>
        </a:xfrm>
      </p:grpSpPr>
      <p:pic>
        <p:nvPicPr>
          <p:cNvPr id="2051" name="Picture 3" descr="C:\Users\akm\Dropbox\Power Point\SEGES\Hjorrne3_linke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34" y="-11038"/>
            <a:ext cx="9143999" cy="476526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userDrawn="1">
            <p:ph type="ctrTitle" hasCustomPrompt="1"/>
          </p:nvPr>
        </p:nvSpPr>
        <p:spPr>
          <a:xfrm>
            <a:off x="260276" y="4090646"/>
            <a:ext cx="7696100" cy="1268996"/>
          </a:xfrm>
        </p:spPr>
        <p:txBody>
          <a:bodyPr anchor="ctr">
            <a:normAutofit/>
          </a:bodyPr>
          <a:lstStyle>
            <a:lvl1pPr algn="l">
              <a:defRPr sz="2800" b="1" i="0" cap="all" baseline="0">
                <a:solidFill>
                  <a:schemeClr val="accent1"/>
                </a:solidFill>
                <a:latin typeface="Arial"/>
                <a:cs typeface="Arial"/>
              </a:defRPr>
            </a:lvl1pPr>
          </a:lstStyle>
          <a:p>
            <a:r>
              <a:rPr lang="da-DK" dirty="0" smtClean="0"/>
              <a:t>Klik for at tilføje tekst</a:t>
            </a:r>
            <a:endParaRPr lang="da-DK" dirty="0"/>
          </a:p>
        </p:txBody>
      </p:sp>
      <p:sp>
        <p:nvSpPr>
          <p:cNvPr id="17" name="Pladsholder til tekst 5"/>
          <p:cNvSpPr>
            <a:spLocks noGrp="1"/>
          </p:cNvSpPr>
          <p:nvPr>
            <p:ph type="body" sz="quarter" idx="12" hasCustomPrompt="1"/>
          </p:nvPr>
        </p:nvSpPr>
        <p:spPr>
          <a:xfrm>
            <a:off x="255898" y="2644924"/>
            <a:ext cx="5031804" cy="936103"/>
          </a:xfrm>
        </p:spPr>
        <p:txBody>
          <a:bodyPr anchor="t">
            <a:noAutofit/>
          </a:bodyPr>
          <a:lstStyle>
            <a:lvl1pPr marL="0" indent="0">
              <a:buNone/>
              <a:defRPr sz="2000" b="1" baseline="0">
                <a:solidFill>
                  <a:schemeClr val="accent1"/>
                </a:solidFill>
              </a:defRPr>
            </a:lvl1pPr>
            <a:lvl2pPr marL="431800" indent="0">
              <a:buNone/>
              <a:defRPr/>
            </a:lvl2pPr>
          </a:lstStyle>
          <a:p>
            <a:pPr lvl="0"/>
            <a:r>
              <a:rPr lang="da-DK" dirty="0" smtClean="0"/>
              <a:t>Klik for at tilføje forfatter og hovedafdeling</a:t>
            </a:r>
          </a:p>
        </p:txBody>
      </p:sp>
      <p:sp>
        <p:nvSpPr>
          <p:cNvPr id="13" name="Pladsholder til tekst 3"/>
          <p:cNvSpPr>
            <a:spLocks noGrp="1"/>
          </p:cNvSpPr>
          <p:nvPr>
            <p:ph type="body" sz="quarter" idx="17" hasCustomPrompt="1"/>
          </p:nvPr>
        </p:nvSpPr>
        <p:spPr>
          <a:xfrm>
            <a:off x="260276" y="1912145"/>
            <a:ext cx="3591644" cy="724767"/>
          </a:xfrm>
        </p:spPr>
        <p:txBody>
          <a:bodyPr anchor="b">
            <a:normAutofit/>
          </a:bodyPr>
          <a:lstStyle>
            <a:lvl1pPr marL="0" indent="0">
              <a:buNone/>
              <a:defRPr sz="2000">
                <a:solidFill>
                  <a:schemeClr val="accent1"/>
                </a:solidFill>
              </a:defRPr>
            </a:lvl1pPr>
            <a:lvl2pPr marL="431800" indent="0">
              <a:buNone/>
              <a:defRPr/>
            </a:lvl2pPr>
          </a:lstStyle>
          <a:p>
            <a:pPr lvl="0"/>
            <a:r>
              <a:rPr lang="da-DK" dirty="0" smtClean="0"/>
              <a:t>Klik for at tilføje sted og dato</a:t>
            </a:r>
          </a:p>
        </p:txBody>
      </p:sp>
      <p:sp>
        <p:nvSpPr>
          <p:cNvPr id="7" name="Pladsholder til billede 7"/>
          <p:cNvSpPr>
            <a:spLocks noGrp="1"/>
          </p:cNvSpPr>
          <p:nvPr>
            <p:ph type="pic" sz="quarter" idx="14" hasCustomPrompt="1"/>
          </p:nvPr>
        </p:nvSpPr>
        <p:spPr>
          <a:xfrm>
            <a:off x="285358" y="5676076"/>
            <a:ext cx="2486442" cy="1173667"/>
          </a:xfrm>
          <a:prstGeom prst="rect">
            <a:avLst/>
          </a:prstGeom>
          <a:noFill/>
          <a:ln w="9525">
            <a:noFill/>
            <a:miter lim="800000"/>
            <a:headEnd/>
            <a:tailEnd/>
          </a:ln>
        </p:spPr>
        <p:txBody>
          <a:bodyPr rtlCol="0" anchor="t">
            <a:normAutofit/>
          </a:bodyPr>
          <a:lstStyle>
            <a:lvl1pPr marL="0" marR="0" indent="0" algn="ctr" defTabSz="182563"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tab pos="0" algn="l"/>
              </a:tabLst>
              <a:defRPr lang="da-DK" sz="1050" kern="1200" baseline="0" noProof="0" dirty="0">
                <a:solidFill>
                  <a:schemeClr val="tx1"/>
                </a:solidFill>
                <a:latin typeface="Arial" pitchFamily="34" charset="0"/>
                <a:ea typeface="+mn-ea"/>
                <a:cs typeface="Arial" pitchFamily="34" charset="0"/>
              </a:defRPr>
            </a:lvl1pPr>
          </a:lstStyle>
          <a:p>
            <a:pPr marL="0" marR="0" lvl="0" indent="0" algn="l" defTabSz="182563"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tab pos="0" algn="l"/>
              </a:tabLst>
              <a:defRPr/>
            </a:pPr>
            <a:r>
              <a:rPr lang="da-DK" noProof="0" dirty="0" smtClean="0"/>
              <a:t>Klik og indsæt LD-logo her. Q:\SEGES_Visuel_identitet\PowerPoint\Skabeloner\Grafik til SEGES </a:t>
            </a:r>
            <a:r>
              <a:rPr lang="da-DK" noProof="0" dirty="0" err="1" smtClean="0"/>
              <a:t>pptx</a:t>
            </a:r>
            <a:endParaRPr lang="da-DK" noProof="0" dirty="0" smtClean="0"/>
          </a:p>
          <a:p>
            <a:pPr marL="447675" marR="0" lvl="0" indent="-447675" algn="l"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endParaRPr lang="da-DK" noProof="0" dirty="0" smtClean="0"/>
          </a:p>
          <a:p>
            <a:pPr lvl="0"/>
            <a:endParaRPr lang="da-DK" noProof="0" dirty="0" smtClean="0"/>
          </a:p>
          <a:p>
            <a:pPr lvl="0"/>
            <a:r>
              <a:rPr lang="da-DK" noProof="0" dirty="0" smtClean="0"/>
              <a:t> </a:t>
            </a:r>
            <a:br>
              <a:rPr lang="da-DK" noProof="0" dirty="0" smtClean="0"/>
            </a:br>
            <a:endParaRPr lang="da-DK" noProof="0" dirty="0"/>
          </a:p>
        </p:txBody>
      </p:sp>
      <p:sp>
        <p:nvSpPr>
          <p:cNvPr id="8" name="Pladsholder til billede 7"/>
          <p:cNvSpPr>
            <a:spLocks noGrp="1"/>
          </p:cNvSpPr>
          <p:nvPr>
            <p:ph type="pic" sz="quarter" idx="15" hasCustomPrompt="1"/>
          </p:nvPr>
        </p:nvSpPr>
        <p:spPr>
          <a:xfrm>
            <a:off x="2843808" y="5676076"/>
            <a:ext cx="1922614" cy="985951"/>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1100" kern="1200" baseline="0" noProof="0" dirty="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smtClean="0"/>
              <a:t>Klik og indsæt </a:t>
            </a:r>
            <a:r>
              <a:rPr lang="da-DK" noProof="0" dirty="0" err="1" smtClean="0"/>
              <a:t>gudp</a:t>
            </a:r>
            <a:r>
              <a:rPr lang="da-DK" noProof="0" dirty="0" smtClean="0"/>
              <a:t>-logo </a:t>
            </a:r>
            <a:br>
              <a:rPr lang="da-DK" noProof="0" dirty="0" smtClean="0"/>
            </a:br>
            <a:r>
              <a:rPr lang="da-DK" noProof="0" dirty="0" smtClean="0"/>
              <a:t>eller fond-logo her. Q:\SEGES_Visuel_identitet\PowerPoint\Skabeloner\Grafik til SEGES </a:t>
            </a:r>
            <a:r>
              <a:rPr lang="da-DK" noProof="0" dirty="0" err="1" smtClean="0"/>
              <a:t>pptx</a:t>
            </a:r>
            <a:endParaRPr lang="da-DK" noProof="0" dirty="0" smtClean="0"/>
          </a:p>
          <a:p>
            <a:pPr lvl="0"/>
            <a:endParaRPr lang="da-DK" noProof="0" dirty="0" smtClean="0"/>
          </a:p>
          <a:p>
            <a:pPr lvl="0"/>
            <a:endParaRPr lang="da-DK" noProof="0" dirty="0"/>
          </a:p>
        </p:txBody>
      </p:sp>
      <p:sp>
        <p:nvSpPr>
          <p:cNvPr id="9" name="Pladsholder til billede 7"/>
          <p:cNvSpPr>
            <a:spLocks noGrp="1"/>
          </p:cNvSpPr>
          <p:nvPr>
            <p:ph type="pic" sz="quarter" idx="18" hasCustomPrompt="1"/>
          </p:nvPr>
        </p:nvSpPr>
        <p:spPr>
          <a:xfrm>
            <a:off x="4831686" y="5676076"/>
            <a:ext cx="1922614" cy="985951"/>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1100" kern="1200" baseline="0" noProof="0" dirty="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smtClean="0"/>
              <a:t>Klik og indsæt </a:t>
            </a:r>
            <a:r>
              <a:rPr lang="da-DK" noProof="0" dirty="0" err="1" smtClean="0"/>
              <a:t>gudp</a:t>
            </a:r>
            <a:r>
              <a:rPr lang="da-DK" noProof="0" dirty="0" smtClean="0"/>
              <a:t>-logo </a:t>
            </a:r>
            <a:br>
              <a:rPr lang="da-DK" noProof="0" dirty="0" smtClean="0"/>
            </a:br>
            <a:r>
              <a:rPr lang="da-DK" noProof="0" dirty="0" smtClean="0"/>
              <a:t>eller fond-logo her. Q:\SEGES_Visuel_identitet\PowerPoint\Skabeloner\Grafik til SEGES </a:t>
            </a:r>
            <a:r>
              <a:rPr lang="da-DK" noProof="0" dirty="0" err="1" smtClean="0"/>
              <a:t>pptx</a:t>
            </a:r>
            <a:endParaRPr lang="da-DK" noProof="0" dirty="0" smtClean="0"/>
          </a:p>
          <a:p>
            <a:pPr lvl="0"/>
            <a:endParaRPr lang="da-DK" noProof="0" dirty="0" smtClean="0"/>
          </a:p>
        </p:txBody>
      </p:sp>
      <p:pic>
        <p:nvPicPr>
          <p:cNvPr id="10" name="Picture 2" descr="C:\Users\akm\Dropbox\Power Point\SEGES\Seges_logo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33333" y="6041538"/>
            <a:ext cx="1844342" cy="64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668672"/>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el og indholdsobjekt">
    <p:bg>
      <p:bgPr>
        <a:solidFill>
          <a:schemeClr val="bg1"/>
        </a:solidFill>
        <a:effectLst/>
      </p:bgPr>
    </p:bg>
    <p:spTree>
      <p:nvGrpSpPr>
        <p:cNvPr id="1" name=""/>
        <p:cNvGrpSpPr/>
        <p:nvPr/>
      </p:nvGrpSpPr>
      <p:grpSpPr>
        <a:xfrm>
          <a:off x="0" y="0"/>
          <a:ext cx="0" cy="0"/>
          <a:chOff x="0" y="0"/>
          <a:chExt cx="0" cy="0"/>
        </a:xfrm>
      </p:grpSpPr>
      <p:sp>
        <p:nvSpPr>
          <p:cNvPr id="10" name="Titel 9"/>
          <p:cNvSpPr>
            <a:spLocks noGrp="1"/>
          </p:cNvSpPr>
          <p:nvPr>
            <p:ph type="title"/>
          </p:nvPr>
        </p:nvSpPr>
        <p:spPr/>
        <p:txBody>
          <a:bodyPr anchor="ctr"/>
          <a:lstStyle/>
          <a:p>
            <a:r>
              <a:rPr lang="da-DK" smtClean="0"/>
              <a:t>Klik for at redigere i master</a:t>
            </a:r>
            <a:endParaRPr lang="da-DK" dirty="0"/>
          </a:p>
        </p:txBody>
      </p:sp>
      <p:sp>
        <p:nvSpPr>
          <p:cNvPr id="12" name="Pladsholder til indhold 11"/>
          <p:cNvSpPr>
            <a:spLocks noGrp="1"/>
          </p:cNvSpPr>
          <p:nvPr>
            <p:ph sz="quarter" idx="17"/>
          </p:nvPr>
        </p:nvSpPr>
        <p:spPr>
          <a:xfrm>
            <a:off x="971550" y="2124075"/>
            <a:ext cx="7715250" cy="4184650"/>
          </a:xfrm>
        </p:spPr>
        <p:txBody>
          <a:bodyPr/>
          <a:lstStyle>
            <a:lvl1pPr marL="447675" indent="-447675">
              <a:defRPr/>
            </a:lvl1pPr>
            <a:lvl2pPr marL="863600" indent="-415925">
              <a:defRPr/>
            </a:lvl2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 name="Pladsholder til dato 1"/>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3" name="Pladsholder til diasnummer 2"/>
          <p:cNvSpPr>
            <a:spLocks noGrp="1"/>
          </p:cNvSpPr>
          <p:nvPr>
            <p:ph type="sldNum" sz="quarter" idx="19"/>
          </p:nvPr>
        </p:nvSpPr>
        <p:spPr/>
        <p:txBody>
          <a:body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497086385"/>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om">
    <p:bg>
      <p:bgPr>
        <a:solidFill>
          <a:schemeClr val="bg1"/>
        </a:solidFill>
        <a:effectLst/>
      </p:bgPr>
    </p:bg>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smtClean="0"/>
              <a:t>Klik for at redigere i master</a:t>
            </a:r>
            <a:endParaRPr lang="da-DK"/>
          </a:p>
        </p:txBody>
      </p:sp>
      <p:sp>
        <p:nvSpPr>
          <p:cNvPr id="2" name="Pladsholder til dato 1"/>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3" name="Pladsholder til diasnummer 2"/>
          <p:cNvSpPr>
            <a:spLocks noGrp="1"/>
          </p:cNvSpPr>
          <p:nvPr>
            <p:ph type="sldNum" sz="quarter" idx="11"/>
          </p:nvPr>
        </p:nvSpPr>
        <p:spPr/>
        <p:txBody>
          <a:body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1866940130"/>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o indholdsobjekter">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2000" y="979200"/>
            <a:ext cx="7200400" cy="1143000"/>
          </a:xfrm>
        </p:spPr>
        <p:txBody>
          <a:bodyPr/>
          <a:lstStyle>
            <a:lvl1pPr algn="l">
              <a:defRPr sz="3000" b="1"/>
            </a:lvl1pPr>
          </a:lstStyle>
          <a:p>
            <a:r>
              <a:rPr lang="da-DK" smtClean="0"/>
              <a:t>Klik for at redigere i master</a:t>
            </a:r>
            <a:endParaRPr lang="da-DK" dirty="0"/>
          </a:p>
        </p:txBody>
      </p:sp>
      <p:sp>
        <p:nvSpPr>
          <p:cNvPr id="3" name="Pladsholder til indhold 2"/>
          <p:cNvSpPr>
            <a:spLocks noGrp="1"/>
          </p:cNvSpPr>
          <p:nvPr>
            <p:ph sz="half" idx="1"/>
          </p:nvPr>
        </p:nvSpPr>
        <p:spPr>
          <a:xfrm>
            <a:off x="972000" y="2122201"/>
            <a:ext cx="3528000" cy="42588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sz="2000"/>
            </a:lvl3pPr>
            <a:lvl4pPr marL="1728000" indent="-432000" algn="l" defTabSz="457200" rtl="0" eaLnBrk="0" fontAlgn="base" hangingPunct="0">
              <a:spcBef>
                <a:spcPct val="20000"/>
              </a:spcBef>
              <a:spcAft>
                <a:spcPct val="0"/>
              </a:spcAft>
              <a:buFontTx/>
              <a:buBlip>
                <a:blip r:embed="rId2"/>
              </a:buBlip>
              <a:defRPr sz="2000"/>
            </a:lvl4pPr>
            <a:lvl5pPr marL="2160000" indent="-432000" algn="l" defTabSz="457200" rtl="0" eaLnBrk="0" fontAlgn="base" hangingPunct="0">
              <a:spcBef>
                <a:spcPct val="20000"/>
              </a:spcBef>
              <a:spcAft>
                <a:spcPct val="0"/>
              </a:spcAft>
              <a:buFontTx/>
              <a:buBlip>
                <a:blip r:embed="rId2"/>
              </a:buBlip>
              <a:defRPr sz="20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Pladsholder til indhold 3"/>
          <p:cNvSpPr>
            <a:spLocks noGrp="1"/>
          </p:cNvSpPr>
          <p:nvPr>
            <p:ph sz="half" idx="2"/>
          </p:nvPr>
        </p:nvSpPr>
        <p:spPr>
          <a:xfrm>
            <a:off x="4644008" y="2124000"/>
            <a:ext cx="3528392" cy="42588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3pPr>
            <a:lvl4pPr marL="1728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4pPr>
            <a:lvl5pPr marL="2160000" indent="-432000" algn="l" defTabSz="457200" rtl="0" eaLnBrk="0" fontAlgn="base" hangingPunct="0">
              <a:spcBef>
                <a:spcPct val="20000"/>
              </a:spcBef>
              <a:spcAft>
                <a:spcPct val="0"/>
              </a:spcAft>
              <a:buFontTx/>
              <a:buBlip>
                <a:blip r:embed="rId2"/>
              </a:buBlip>
              <a:defRPr lang="da-DK" sz="20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5" name="Pladsholder til dato 4"/>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6" name="Pladsholder til diasnummer 5"/>
          <p:cNvSpPr>
            <a:spLocks noGrp="1"/>
          </p:cNvSpPr>
          <p:nvPr>
            <p:ph type="sldNum" sz="quarter" idx="11"/>
          </p:nvPr>
        </p:nvSpPr>
        <p:spPr/>
        <p:txBody>
          <a:body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2560679894"/>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Indhold med billedteks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2000" y="979200"/>
            <a:ext cx="3311968" cy="1297672"/>
          </a:xfrm>
        </p:spPr>
        <p:txBody>
          <a:bodyPr/>
          <a:lstStyle>
            <a:lvl1pPr algn="l">
              <a:defRPr sz="2400" b="1"/>
            </a:lvl1pPr>
          </a:lstStyle>
          <a:p>
            <a:r>
              <a:rPr lang="da-DK" smtClean="0"/>
              <a:t>Klik for at redigere i master</a:t>
            </a:r>
            <a:endParaRPr lang="da-DK" dirty="0"/>
          </a:p>
        </p:txBody>
      </p:sp>
      <p:sp>
        <p:nvSpPr>
          <p:cNvPr id="3" name="Pladsholder til indhold 2"/>
          <p:cNvSpPr>
            <a:spLocks noGrp="1"/>
          </p:cNvSpPr>
          <p:nvPr>
            <p:ph idx="1"/>
          </p:nvPr>
        </p:nvSpPr>
        <p:spPr>
          <a:xfrm>
            <a:off x="4644008" y="979200"/>
            <a:ext cx="3528000" cy="54036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3pPr>
            <a:lvl4pPr marL="1728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4pPr>
            <a:lvl5pPr marL="2160000" marR="0" indent="-432000" algn="l" defTabSz="457200" rtl="0" eaLnBrk="0" fontAlgn="base" latinLnBrk="0" hangingPunct="0">
              <a:lnSpc>
                <a:spcPct val="100000"/>
              </a:lnSpc>
              <a:spcBef>
                <a:spcPct val="20000"/>
              </a:spcBef>
              <a:spcAft>
                <a:spcPct val="0"/>
              </a:spcAft>
              <a:buClrTx/>
              <a:buSzTx/>
              <a:buFontTx/>
              <a:buBlip>
                <a:blip r:embed="rId2"/>
              </a:buBlip>
              <a:tabLst/>
              <a:defRPr lang="da-DK" sz="2000" kern="1200" dirty="0">
                <a:solidFill>
                  <a:schemeClr val="tx1"/>
                </a:solidFill>
                <a:latin typeface="Arial" pitchFamily="34" charset="0"/>
                <a:ea typeface="+mn-ea"/>
                <a:cs typeface="Arial" pitchFamily="34" charset="0"/>
              </a:defRPr>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Pladsholder til tekst 3"/>
          <p:cNvSpPr>
            <a:spLocks noGrp="1"/>
          </p:cNvSpPr>
          <p:nvPr>
            <p:ph type="body" sz="half" idx="2"/>
          </p:nvPr>
        </p:nvSpPr>
        <p:spPr>
          <a:xfrm>
            <a:off x="972000" y="2276872"/>
            <a:ext cx="3311968" cy="4105928"/>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6" name="Pladsholder til diasnummer 5"/>
          <p:cNvSpPr>
            <a:spLocks noGrp="1"/>
          </p:cNvSpPr>
          <p:nvPr>
            <p:ph type="sldNum" sz="quarter" idx="11"/>
          </p:nvPr>
        </p:nvSpPr>
        <p:spPr/>
        <p:txBody>
          <a:body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3420803259"/>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og indholdsobjekt">
    <p:bg>
      <p:bgPr>
        <a:solidFill>
          <a:schemeClr val="bg1"/>
        </a:solidFill>
        <a:effectLst/>
      </p:bgPr>
    </p:bg>
    <p:spTree>
      <p:nvGrpSpPr>
        <p:cNvPr id="1" name=""/>
        <p:cNvGrpSpPr/>
        <p:nvPr/>
      </p:nvGrpSpPr>
      <p:grpSpPr>
        <a:xfrm>
          <a:off x="0" y="0"/>
          <a:ext cx="0" cy="0"/>
          <a:chOff x="0" y="0"/>
          <a:chExt cx="0" cy="0"/>
        </a:xfrm>
      </p:grpSpPr>
      <p:pic>
        <p:nvPicPr>
          <p:cNvPr id="5" name="Billede 3" descr="tekst_sid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101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lede 8" descr="VFL_DK_Logo_Kvae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7975" y="306388"/>
            <a:ext cx="3536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72000" y="980728"/>
            <a:ext cx="7200400" cy="1143000"/>
          </a:xfrm>
          <a:noFill/>
          <a:ln>
            <a:noFill/>
          </a:ln>
        </p:spPr>
        <p:txBody>
          <a:bodyPr>
            <a:noAutofit/>
          </a:bodyPr>
          <a:lstStyle>
            <a:lvl1pPr algn="l">
              <a:defRPr lang="da-DK" b="1" dirty="0"/>
            </a:lvl1pPr>
          </a:lstStyle>
          <a:p>
            <a:pPr lvl="0"/>
            <a:r>
              <a:rPr lang="da-DK" smtClean="0"/>
              <a:t>Klik for at redigere titeltypografi i masteren</a:t>
            </a:r>
            <a:endParaRPr lang="da-DK" dirty="0"/>
          </a:p>
        </p:txBody>
      </p:sp>
      <p:sp>
        <p:nvSpPr>
          <p:cNvPr id="3" name="Pladsholder til indhold 2"/>
          <p:cNvSpPr>
            <a:spLocks noGrp="1"/>
          </p:cNvSpPr>
          <p:nvPr>
            <p:ph idx="1"/>
          </p:nvPr>
        </p:nvSpPr>
        <p:spPr>
          <a:xfrm>
            <a:off x="972000" y="2123728"/>
            <a:ext cx="7200400" cy="4257600"/>
          </a:xfrm>
          <a:prstGeom prst="rect">
            <a:avLst/>
          </a:prstGeom>
        </p:spPr>
        <p:txBody>
          <a:bodyPr/>
          <a:lstStyle>
            <a:lvl1pPr marL="432000" indent="-432000" algn="l" defTabSz="457200" rtl="0" eaLnBrk="0" fontAlgn="base" hangingPunct="0">
              <a:spcBef>
                <a:spcPct val="20000"/>
              </a:spcBef>
              <a:spcAft>
                <a:spcPct val="0"/>
              </a:spcAft>
              <a:buFontTx/>
              <a:buBlip>
                <a:blip r:embed="rId4"/>
              </a:buBlip>
              <a:defRPr sz="2400"/>
            </a:lvl1pPr>
            <a:lvl2pPr marL="864000" indent="-432000" algn="l" defTabSz="457200" rtl="0" eaLnBrk="0" fontAlgn="base" hangingPunct="0">
              <a:spcBef>
                <a:spcPct val="20000"/>
              </a:spcBef>
              <a:spcAft>
                <a:spcPct val="0"/>
              </a:spcAft>
              <a:buFontTx/>
              <a:buBlip>
                <a:blip r:embed="rId4"/>
              </a:buBlip>
              <a:defRPr sz="2000"/>
            </a:lvl2pPr>
            <a:lvl3pPr marL="1296000" indent="-432000" algn="l" defTabSz="457200" rtl="0" eaLnBrk="0" fontAlgn="base" hangingPunct="0">
              <a:spcBef>
                <a:spcPct val="20000"/>
              </a:spcBef>
              <a:spcAft>
                <a:spcPct val="0"/>
              </a:spcAft>
              <a:buFontTx/>
              <a:buBlip>
                <a:blip r:embed="rId4"/>
              </a:buBlip>
              <a:defRPr sz="2000"/>
            </a:lvl3pPr>
            <a:lvl4pPr marL="1728000" indent="-432000" algn="l" defTabSz="457200" rtl="0" eaLnBrk="0" fontAlgn="base" hangingPunct="0">
              <a:spcBef>
                <a:spcPct val="20000"/>
              </a:spcBef>
              <a:spcAft>
                <a:spcPct val="0"/>
              </a:spcAft>
              <a:buFontTx/>
              <a:buBlip>
                <a:blip r:embed="rId4"/>
              </a:buBlip>
              <a:defRPr sz="2000"/>
            </a:lvl4pPr>
            <a:lvl5pPr marL="2160000" indent="-432000" algn="l" defTabSz="457200" rtl="0" eaLnBrk="0" fontAlgn="base" hangingPunct="0">
              <a:spcBef>
                <a:spcPct val="20000"/>
              </a:spcBef>
              <a:spcAft>
                <a:spcPct val="0"/>
              </a:spcAft>
              <a:buFontTx/>
              <a:buBlip>
                <a:blip r:embed="rId4"/>
              </a:buBlip>
              <a:defRPr sz="20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1" name="Pladsholder til billede 7"/>
          <p:cNvSpPr>
            <a:spLocks noGrp="1"/>
          </p:cNvSpPr>
          <p:nvPr>
            <p:ph type="pic" sz="quarter" idx="14"/>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800" kern="1200" noProof="0" dirty="0">
                <a:solidFill>
                  <a:schemeClr val="tx1"/>
                </a:solidFill>
                <a:latin typeface="Arial" pitchFamily="34" charset="0"/>
                <a:ea typeface="+mn-ea"/>
                <a:cs typeface="Arial" pitchFamily="34" charset="0"/>
              </a:defRPr>
            </a:lvl1pPr>
          </a:lstStyle>
          <a:p>
            <a:pPr lvl="0"/>
            <a:r>
              <a:rPr lang="da-DK" noProof="0" smtClean="0"/>
              <a:t>Klik på ikonet for at tilføje et billede</a:t>
            </a:r>
            <a:endParaRPr lang="da-DK" noProof="0" dirty="0"/>
          </a:p>
        </p:txBody>
      </p:sp>
      <p:sp>
        <p:nvSpPr>
          <p:cNvPr id="7"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2731C10B-C3CC-4ACA-BFF4-D6B32D7B4FA6}" type="datetime2">
              <a:rPr lang="da-DK"/>
              <a:pPr>
                <a:defRPr/>
              </a:pPr>
              <a:t>12. maj 2015</a:t>
            </a:fld>
            <a:endParaRPr lang="da-DK" dirty="0"/>
          </a:p>
        </p:txBody>
      </p:sp>
      <p:sp>
        <p:nvSpPr>
          <p:cNvPr id="8"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91E0F746-26F8-49A8-9D1C-B1B4E02ED5D0}" type="slidenum">
              <a:rPr lang="da-DK"/>
              <a:pPr>
                <a:defRPr/>
              </a:pPr>
              <a:t>‹nr.›</a:t>
            </a:fld>
            <a:r>
              <a:rPr lang="da-DK" dirty="0">
                <a:solidFill>
                  <a:schemeClr val="bg1"/>
                </a:solidFill>
              </a:rPr>
              <a:t>...</a:t>
            </a:r>
            <a:r>
              <a:rPr lang="da-DK" dirty="0"/>
              <a:t>|</a:t>
            </a:r>
          </a:p>
        </p:txBody>
      </p:sp>
    </p:spTree>
    <p:extLst>
      <p:ext uri="{BB962C8B-B14F-4D97-AF65-F5344CB8AC3E}">
        <p14:creationId xmlns:p14="http://schemas.microsoft.com/office/powerpoint/2010/main" val="11590233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4" name="Pladsholder til slidenummer 3"/>
          <p:cNvSpPr>
            <a:spLocks noGrp="1"/>
          </p:cNvSpPr>
          <p:nvPr>
            <p:ph type="sldNum" sz="quarter" idx="11"/>
          </p:nvPr>
        </p:nvSpPr>
        <p:spPr/>
        <p:txBody>
          <a:body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
        <p:nvSpPr>
          <p:cNvPr id="8" name="Pladsholder til indhold 7"/>
          <p:cNvSpPr>
            <a:spLocks noGrp="1"/>
          </p:cNvSpPr>
          <p:nvPr>
            <p:ph sz="quarter" idx="12"/>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3"/>
          </p:nvPr>
        </p:nvSpPr>
        <p:spPr/>
        <p:txBody>
          <a:bodyPr/>
          <a:lstStyle/>
          <a:p>
            <a:endParaRPr lang="da-DK" dirty="0"/>
          </a:p>
        </p:txBody>
      </p:sp>
      <p:pic>
        <p:nvPicPr>
          <p:cNvPr id="9" name="Billede 8" descr="grafik2.png"/>
          <p:cNvPicPr>
            <a:picLocks noChangeAspect="1"/>
          </p:cNvPicPr>
          <p:nvPr userDrawn="1"/>
        </p:nvPicPr>
        <p:blipFill>
          <a:blip r:embed="rId2" cstate="print">
            <a:alphaModFix amt="50000"/>
            <a:extLst>
              <a:ext uri="{28A0092B-C50C-407E-A947-70E740481C1C}">
                <a14:useLocalDpi xmlns:a14="http://schemas.microsoft.com/office/drawing/2010/main"/>
              </a:ext>
            </a:extLst>
          </a:blip>
          <a:stretch>
            <a:fillRect/>
          </a:stretch>
        </p:blipFill>
        <p:spPr>
          <a:xfrm>
            <a:off x="6444208" y="5434473"/>
            <a:ext cx="2699791" cy="1423527"/>
          </a:xfrm>
          <a:prstGeom prst="rect">
            <a:avLst/>
          </a:prstGeom>
        </p:spPr>
      </p:pic>
      <p:pic>
        <p:nvPicPr>
          <p:cNvPr id="11" name="Picture 2" descr="C:\Users\akm\Dropbox\Power Point\SEGES\Seges_logo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403" y="6287969"/>
            <a:ext cx="1320310" cy="46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540405"/>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orside">
    <p:spTree>
      <p:nvGrpSpPr>
        <p:cNvPr id="1" name=""/>
        <p:cNvGrpSpPr/>
        <p:nvPr/>
      </p:nvGrpSpPr>
      <p:grpSpPr>
        <a:xfrm>
          <a:off x="0" y="0"/>
          <a:ext cx="0" cy="0"/>
          <a:chOff x="0" y="0"/>
          <a:chExt cx="0" cy="0"/>
        </a:xfrm>
      </p:grpSpPr>
      <p:sp>
        <p:nvSpPr>
          <p:cNvPr id="11" name="Pladsholder til billede 7"/>
          <p:cNvSpPr>
            <a:spLocks noGrp="1"/>
          </p:cNvSpPr>
          <p:nvPr>
            <p:ph type="pic" sz="quarter" idx="14" hasCustomPrompt="1"/>
          </p:nvPr>
        </p:nvSpPr>
        <p:spPr>
          <a:xfrm>
            <a:off x="285358" y="5676076"/>
            <a:ext cx="2486442" cy="1173667"/>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1100" kern="1200" baseline="0" noProof="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smtClean="0"/>
              <a:t>Klik og indsæt LD-logo her. Q:\SEGES_Visuel_identitet\PowerPoint\Skabeloner\Grafik til SEGES </a:t>
            </a:r>
            <a:r>
              <a:rPr lang="da-DK" noProof="0" dirty="0" err="1" smtClean="0"/>
              <a:t>pptx</a:t>
            </a:r>
            <a:endParaRPr lang="da-DK" noProof="0" dirty="0" smtClean="0"/>
          </a:p>
          <a:p>
            <a:pPr lvl="0"/>
            <a:endParaRPr lang="da-DK" noProof="0" dirty="0"/>
          </a:p>
        </p:txBody>
      </p:sp>
      <p:sp>
        <p:nvSpPr>
          <p:cNvPr id="12" name="Pladsholder til billede 7"/>
          <p:cNvSpPr>
            <a:spLocks noGrp="1"/>
          </p:cNvSpPr>
          <p:nvPr>
            <p:ph type="pic" sz="quarter" idx="15" hasCustomPrompt="1"/>
          </p:nvPr>
        </p:nvSpPr>
        <p:spPr>
          <a:xfrm>
            <a:off x="2843808" y="5676076"/>
            <a:ext cx="1922614" cy="985951"/>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1100" kern="1200" baseline="0" noProof="0" dirty="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smtClean="0"/>
              <a:t>Klik og indsæt </a:t>
            </a:r>
            <a:r>
              <a:rPr lang="da-DK" noProof="0" dirty="0" err="1" smtClean="0"/>
              <a:t>gudp</a:t>
            </a:r>
            <a:r>
              <a:rPr lang="da-DK" noProof="0" dirty="0" smtClean="0"/>
              <a:t>-logo </a:t>
            </a:r>
            <a:br>
              <a:rPr lang="da-DK" noProof="0" dirty="0" smtClean="0"/>
            </a:br>
            <a:r>
              <a:rPr lang="da-DK" noProof="0" dirty="0" smtClean="0"/>
              <a:t>eller fond-logo </a:t>
            </a:r>
            <a:r>
              <a:rPr lang="da-DK" noProof="0" dirty="0" err="1" smtClean="0"/>
              <a:t>herQ</a:t>
            </a:r>
            <a:r>
              <a:rPr lang="da-DK" noProof="0" dirty="0" smtClean="0"/>
              <a:t>:\</a:t>
            </a:r>
            <a:r>
              <a:rPr lang="da-DK" noProof="0" dirty="0" err="1" smtClean="0"/>
              <a:t>SEGES_Visuel_identitet</a:t>
            </a:r>
            <a:r>
              <a:rPr lang="da-DK" noProof="0" dirty="0" smtClean="0"/>
              <a:t>\PowerPoint\Skabeloner\Grafik til SEGES </a:t>
            </a:r>
            <a:r>
              <a:rPr lang="da-DK" noProof="0" dirty="0" err="1" smtClean="0"/>
              <a:t>pptx</a:t>
            </a:r>
            <a:endParaRPr lang="da-DK" noProof="0" dirty="0" smtClean="0"/>
          </a:p>
          <a:p>
            <a:pPr lvl="0"/>
            <a:endParaRPr lang="da-DK" noProof="0" dirty="0"/>
          </a:p>
        </p:txBody>
      </p:sp>
      <p:sp>
        <p:nvSpPr>
          <p:cNvPr id="13" name="Pladsholder til billede 7"/>
          <p:cNvSpPr>
            <a:spLocks noGrp="1"/>
          </p:cNvSpPr>
          <p:nvPr>
            <p:ph type="pic" sz="quarter" idx="18" hasCustomPrompt="1"/>
          </p:nvPr>
        </p:nvSpPr>
        <p:spPr>
          <a:xfrm>
            <a:off x="4831686" y="5676076"/>
            <a:ext cx="1922614" cy="985951"/>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1100" kern="1200" baseline="0" noProof="0" dirty="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smtClean="0"/>
              <a:t>Klik og indsæt </a:t>
            </a:r>
            <a:r>
              <a:rPr lang="da-DK" noProof="0" dirty="0" err="1" smtClean="0"/>
              <a:t>gudp</a:t>
            </a:r>
            <a:r>
              <a:rPr lang="da-DK" noProof="0" dirty="0" smtClean="0"/>
              <a:t>-logo </a:t>
            </a:r>
            <a:br>
              <a:rPr lang="da-DK" noProof="0" dirty="0" smtClean="0"/>
            </a:br>
            <a:r>
              <a:rPr lang="da-DK" noProof="0" dirty="0" smtClean="0"/>
              <a:t>eller fond-logo her. Q:\SEGES_Visuel_identitet\PowerPoint\Skabeloner\Grafik til SEGES </a:t>
            </a:r>
            <a:r>
              <a:rPr lang="da-DK" noProof="0" dirty="0" err="1" smtClean="0"/>
              <a:t>pptx</a:t>
            </a:r>
            <a:endParaRPr lang="da-DK" noProof="0" dirty="0" smtClean="0"/>
          </a:p>
          <a:p>
            <a:pPr lvl="0"/>
            <a:endParaRPr lang="da-DK" noProof="0" dirty="0"/>
          </a:p>
        </p:txBody>
      </p:sp>
      <p:sp>
        <p:nvSpPr>
          <p:cNvPr id="17" name="Titel 1"/>
          <p:cNvSpPr>
            <a:spLocks noGrp="1"/>
          </p:cNvSpPr>
          <p:nvPr>
            <p:ph type="ctrTitle" hasCustomPrompt="1"/>
          </p:nvPr>
        </p:nvSpPr>
        <p:spPr>
          <a:xfrm>
            <a:off x="285358" y="4090646"/>
            <a:ext cx="7696100" cy="850522"/>
          </a:xfrm>
        </p:spPr>
        <p:txBody>
          <a:bodyPr anchor="ctr">
            <a:normAutofit/>
          </a:bodyPr>
          <a:lstStyle>
            <a:lvl1pPr algn="l">
              <a:defRPr sz="2400" b="1" i="0" cap="all" baseline="0">
                <a:solidFill>
                  <a:schemeClr val="tx2"/>
                </a:solidFill>
                <a:latin typeface="Arial"/>
                <a:cs typeface="Arial"/>
              </a:defRPr>
            </a:lvl1pPr>
          </a:lstStyle>
          <a:p>
            <a:r>
              <a:rPr lang="da-DK" dirty="0" smtClean="0"/>
              <a:t>Klik for at tilføje tekst</a:t>
            </a:r>
            <a:endParaRPr lang="da-DK" dirty="0"/>
          </a:p>
        </p:txBody>
      </p:sp>
      <p:sp>
        <p:nvSpPr>
          <p:cNvPr id="18" name="Pladsholder til tekst 5"/>
          <p:cNvSpPr>
            <a:spLocks noGrp="1"/>
          </p:cNvSpPr>
          <p:nvPr>
            <p:ph type="body" sz="quarter" idx="12" hasCustomPrompt="1"/>
          </p:nvPr>
        </p:nvSpPr>
        <p:spPr>
          <a:xfrm>
            <a:off x="282630" y="4999603"/>
            <a:ext cx="6449610" cy="678142"/>
          </a:xfrm>
        </p:spPr>
        <p:txBody>
          <a:bodyPr anchor="t">
            <a:normAutofit/>
          </a:bodyPr>
          <a:lstStyle>
            <a:lvl1pPr marL="0" indent="0" algn="l">
              <a:buNone/>
              <a:defRPr sz="2000" b="1" baseline="0">
                <a:solidFill>
                  <a:schemeClr val="tx2"/>
                </a:solidFill>
              </a:defRPr>
            </a:lvl1pPr>
            <a:lvl2pPr marL="431800" indent="0">
              <a:buNone/>
              <a:defRPr/>
            </a:lvl2pPr>
          </a:lstStyle>
          <a:p>
            <a:pPr lvl="0"/>
            <a:r>
              <a:rPr lang="da-DK" dirty="0" smtClean="0"/>
              <a:t>Klik for at tilføje forfatter og afdeling</a:t>
            </a:r>
          </a:p>
        </p:txBody>
      </p:sp>
      <p:sp>
        <p:nvSpPr>
          <p:cNvPr id="20" name="Pladsholder til tekst 3"/>
          <p:cNvSpPr>
            <a:spLocks noGrp="1"/>
          </p:cNvSpPr>
          <p:nvPr>
            <p:ph type="body" sz="quarter" idx="17" hasCustomPrompt="1"/>
          </p:nvPr>
        </p:nvSpPr>
        <p:spPr>
          <a:xfrm>
            <a:off x="6876256" y="4999603"/>
            <a:ext cx="2079476" cy="676474"/>
          </a:xfrm>
        </p:spPr>
        <p:txBody>
          <a:bodyPr anchor="ctr">
            <a:noAutofit/>
          </a:bodyPr>
          <a:lstStyle>
            <a:lvl1pPr marL="0" indent="0" algn="r">
              <a:buNone/>
              <a:defRPr sz="1800">
                <a:solidFill>
                  <a:schemeClr val="tx2"/>
                </a:solidFill>
              </a:defRPr>
            </a:lvl1pPr>
            <a:lvl2pPr marL="431800" indent="0">
              <a:buNone/>
              <a:defRPr/>
            </a:lvl2pPr>
          </a:lstStyle>
          <a:p>
            <a:pPr lvl="0"/>
            <a:r>
              <a:rPr lang="da-DK" dirty="0" smtClean="0"/>
              <a:t>Klik for at tilføje sted og dato</a:t>
            </a:r>
          </a:p>
        </p:txBody>
      </p:sp>
      <p:pic>
        <p:nvPicPr>
          <p:cNvPr id="3075" name="Picture 3" descr="C:\Users\akm\Dropbox\Power Point\SEGES\pptforside_mand.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67029"/>
            <a:ext cx="9144000" cy="42576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km\Dropbox\Power Point\SEGES\Seges_logo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28128" y="6096356"/>
            <a:ext cx="1844342" cy="64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94612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 - logo+grafi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4" name="Pladsholder til slidenummer 3"/>
          <p:cNvSpPr>
            <a:spLocks noGrp="1"/>
          </p:cNvSpPr>
          <p:nvPr>
            <p:ph type="sldNum" sz="quarter" idx="11"/>
          </p:nvPr>
        </p:nvSpPr>
        <p:spPr/>
        <p:txBody>
          <a:body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
        <p:nvSpPr>
          <p:cNvPr id="8" name="Pladsholder til indhold 7"/>
          <p:cNvSpPr>
            <a:spLocks noGrp="1"/>
          </p:cNvSpPr>
          <p:nvPr>
            <p:ph sz="quarter" idx="12"/>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847021132"/>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404664"/>
            <a:ext cx="6482680" cy="1143000"/>
          </a:xfrm>
        </p:spPr>
        <p:txBody>
          <a:bodyPr/>
          <a:lstStyle/>
          <a:p>
            <a:r>
              <a:rPr lang="da-DK" smtClean="0"/>
              <a:t>Klik for at redigere i master</a:t>
            </a:r>
            <a:endParaRPr lang="da-DK" dirty="0"/>
          </a:p>
        </p:txBody>
      </p:sp>
      <p:pic>
        <p:nvPicPr>
          <p:cNvPr id="7" name="Billede 6" descr="Udsnit_mønster_V2.png"/>
          <p:cNvPicPr>
            <a:picLocks noChangeAspect="1"/>
          </p:cNvPicPr>
          <p:nvPr userDrawn="1"/>
        </p:nvPicPr>
        <p:blipFill>
          <a:blip r:embed="rId2" cstate="print">
            <a:alphaModFix amt="60000"/>
            <a:extLst>
              <a:ext uri="{28A0092B-C50C-407E-A947-70E740481C1C}">
                <a14:useLocalDpi xmlns:a14="http://schemas.microsoft.com/office/drawing/2010/main"/>
              </a:ext>
            </a:extLst>
          </a:blip>
          <a:srcRect t="4128" r="5859"/>
          <a:stretch>
            <a:fillRect/>
          </a:stretch>
        </p:blipFill>
        <p:spPr>
          <a:xfrm>
            <a:off x="6151044" y="0"/>
            <a:ext cx="2992956" cy="3048000"/>
          </a:xfrm>
          <a:prstGeom prst="rect">
            <a:avLst/>
          </a:prstGeom>
        </p:spPr>
      </p:pic>
      <p:sp>
        <p:nvSpPr>
          <p:cNvPr id="9" name="Pladsholder til indhold 8"/>
          <p:cNvSpPr>
            <a:spLocks noGrp="1"/>
          </p:cNvSpPr>
          <p:nvPr>
            <p:ph sz="quarter" idx="12"/>
          </p:nvPr>
        </p:nvSpPr>
        <p:spPr>
          <a:xfrm>
            <a:off x="609600" y="1628775"/>
            <a:ext cx="7462838" cy="424815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Pladsholder til dato 9"/>
          <p:cNvSpPr>
            <a:spLocks noGrp="1"/>
          </p:cNvSpPr>
          <p:nvPr>
            <p:ph type="dt" sz="half" idx="13"/>
          </p:nvPr>
        </p:nvSpPr>
        <p:spPr/>
        <p:txBody>
          <a:bodyPr/>
          <a:lstStyle/>
          <a:p>
            <a:pPr>
              <a:defRPr/>
            </a:pPr>
            <a:fld id="{CCA64DCF-9E8F-4C50-9914-5300485D61E2}" type="datetime2">
              <a:rPr lang="da-DK" smtClean="0"/>
              <a:pPr>
                <a:defRPr/>
              </a:pPr>
              <a:t>12. maj 2015</a:t>
            </a:fld>
            <a:endParaRPr lang="da-DK" dirty="0"/>
          </a:p>
        </p:txBody>
      </p:sp>
      <p:sp>
        <p:nvSpPr>
          <p:cNvPr id="11" name="Pladsholder til sidefod 10"/>
          <p:cNvSpPr>
            <a:spLocks noGrp="1"/>
          </p:cNvSpPr>
          <p:nvPr>
            <p:ph type="ftr" sz="quarter" idx="14"/>
          </p:nvPr>
        </p:nvSpPr>
        <p:spPr/>
        <p:txBody>
          <a:bodyPr/>
          <a:lstStyle/>
          <a:p>
            <a:endParaRPr lang="da-DK" dirty="0"/>
          </a:p>
        </p:txBody>
      </p:sp>
      <p:sp>
        <p:nvSpPr>
          <p:cNvPr id="12" name="Pladsholder til diasnummer 11"/>
          <p:cNvSpPr>
            <a:spLocks noGrp="1"/>
          </p:cNvSpPr>
          <p:nvPr>
            <p:ph type="sldNum" sz="quarter" idx="15"/>
          </p:nvPr>
        </p:nvSpPr>
        <p:spPr/>
        <p:txBody>
          <a:body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2426217588"/>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snitsoverskrif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3608" y="4048456"/>
            <a:ext cx="7200400" cy="1684800"/>
          </a:xfrm>
        </p:spPr>
        <p:txBody>
          <a:bodyPr anchor="t">
            <a:normAutofit/>
          </a:bodyPr>
          <a:lstStyle>
            <a:lvl1pPr algn="l">
              <a:defRPr sz="2800" b="0" cap="all" baseline="0">
                <a:solidFill>
                  <a:schemeClr val="accent1"/>
                </a:solidFill>
              </a:defRPr>
            </a:lvl1pPr>
          </a:lstStyle>
          <a:p>
            <a:r>
              <a:rPr lang="da-DK" dirty="0" smtClean="0"/>
              <a:t>Klik for at tilføje en </a:t>
            </a:r>
            <a:br>
              <a:rPr lang="da-DK" dirty="0" smtClean="0"/>
            </a:br>
            <a:r>
              <a:rPr lang="da-DK" dirty="0" smtClean="0"/>
              <a:t>sekundær tekst</a:t>
            </a:r>
            <a:endParaRPr lang="da-DK" dirty="0"/>
          </a:p>
        </p:txBody>
      </p:sp>
      <p:sp>
        <p:nvSpPr>
          <p:cNvPr id="3" name="Pladsholder til tekst 2"/>
          <p:cNvSpPr>
            <a:spLocks noGrp="1"/>
          </p:cNvSpPr>
          <p:nvPr>
            <p:ph type="body" idx="1" hasCustomPrompt="1"/>
          </p:nvPr>
        </p:nvSpPr>
        <p:spPr>
          <a:xfrm>
            <a:off x="1043608" y="2380456"/>
            <a:ext cx="7200400" cy="1500187"/>
          </a:xfrm>
          <a:prstGeom prst="rect">
            <a:avLst/>
          </a:prstGeom>
        </p:spPr>
        <p:txBody>
          <a:bodyPr anchor="b">
            <a:normAutofit/>
          </a:bodyPr>
          <a:lstStyle>
            <a:lvl1pPr marL="0" indent="0">
              <a:buNone/>
              <a:defRPr sz="3200" b="1" cap="all"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tilføje tekst</a:t>
            </a:r>
          </a:p>
        </p:txBody>
      </p:sp>
      <p:pic>
        <p:nvPicPr>
          <p:cNvPr id="6" name="Picture 7" descr="C:\Users\akm\Dropbox\Power Point\SEGES\Hjorrne3_linked.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07713" y="0"/>
            <a:ext cx="5336287" cy="2780927"/>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dato 3"/>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7" name="Pladsholder til sidefod 6"/>
          <p:cNvSpPr>
            <a:spLocks noGrp="1"/>
          </p:cNvSpPr>
          <p:nvPr>
            <p:ph type="ftr" sz="quarter" idx="11"/>
          </p:nvPr>
        </p:nvSpPr>
        <p:spPr/>
        <p:txBody>
          <a:bodyPr/>
          <a:lstStyle/>
          <a:p>
            <a:endParaRPr lang="da-DK" dirty="0"/>
          </a:p>
        </p:txBody>
      </p:sp>
      <p:sp>
        <p:nvSpPr>
          <p:cNvPr id="8" name="Pladsholder til diasnummer 7"/>
          <p:cNvSpPr>
            <a:spLocks noGrp="1"/>
          </p:cNvSpPr>
          <p:nvPr>
            <p:ph type="sldNum" sz="quarter" idx="12"/>
          </p:nvPr>
        </p:nvSpPr>
        <p:spPr/>
        <p:txBody>
          <a:bodyPr/>
          <a:lstStyle/>
          <a:p>
            <a:pPr>
              <a:defRPr/>
            </a:pPr>
            <a:fld id="{BFBB89A3-8973-42B0-8984-94FFAA760A83}" type="slidenum">
              <a:rPr lang="da-DK" smtClean="0"/>
              <a:t>‹nr.›</a:t>
            </a:fld>
            <a:r>
              <a:rPr lang="da-DK" smtClean="0">
                <a:solidFill>
                  <a:schemeClr val="bg1"/>
                </a:solidFill>
              </a:rPr>
              <a:t>...</a:t>
            </a:r>
            <a:r>
              <a:rPr lang="da-DK" smtClean="0"/>
              <a:t>|</a:t>
            </a:r>
            <a:endParaRPr lang="da-DK" dirty="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lede i fuld størrelse">
    <p:spTree>
      <p:nvGrpSpPr>
        <p:cNvPr id="1" name=""/>
        <p:cNvGrpSpPr/>
        <p:nvPr/>
      </p:nvGrpSpPr>
      <p:grpSpPr>
        <a:xfrm>
          <a:off x="0" y="0"/>
          <a:ext cx="0" cy="0"/>
          <a:chOff x="0" y="0"/>
          <a:chExt cx="0" cy="0"/>
        </a:xfrm>
      </p:grpSpPr>
      <p:sp>
        <p:nvSpPr>
          <p:cNvPr id="5" name="Pladsholder til billede 4"/>
          <p:cNvSpPr>
            <a:spLocks noGrp="1"/>
          </p:cNvSpPr>
          <p:nvPr>
            <p:ph type="pic" sz="quarter" idx="11"/>
          </p:nvPr>
        </p:nvSpPr>
        <p:spPr>
          <a:xfrm>
            <a:off x="0" y="0"/>
            <a:ext cx="9144000" cy="6858000"/>
          </a:xfrm>
          <a:prstGeom prst="rect">
            <a:avLst/>
          </a:prstGeom>
        </p:spPr>
        <p:txBody>
          <a:bodyPr rtlCol="0">
            <a:normAutofit/>
          </a:bodyPr>
          <a:lstStyle>
            <a:lvl1pPr marL="0" indent="0">
              <a:buNone/>
              <a:defRPr/>
            </a:lvl1pPr>
          </a:lstStyle>
          <a:p>
            <a:pPr lvl="0"/>
            <a:r>
              <a:rPr lang="da-DK" noProof="0" smtClean="0"/>
              <a:t>Klik på ikonet for at tilføje et billede</a:t>
            </a:r>
            <a:endParaRPr lang="da-DK" noProof="0"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4" name="Shape 3"/>
          <p:cNvSpPr>
            <a:spLocks noGrp="1"/>
          </p:cNvSpPr>
          <p:nvPr>
            <p:ph sz="half" idx="2"/>
          </p:nvPr>
        </p:nvSpPr>
        <p:spPr>
          <a:xfrm>
            <a:off x="609600" y="1628800"/>
            <a:ext cx="3887788" cy="4536504"/>
          </a:xfrm>
        </p:spPr>
        <p:txBody>
          <a:bodyPr/>
          <a:lstStyle>
            <a:lvl1pPr latinLnBrk="0">
              <a:defRPr lang="da-DK" sz="2400"/>
            </a:lvl1pPr>
            <a:lvl2pPr>
              <a:defRPr lang="da-DK" sz="2000"/>
            </a:lvl2pPr>
            <a:lvl3pPr>
              <a:defRPr lang="da-DK" sz="1800"/>
            </a:lvl3pPr>
            <a:lvl4pPr>
              <a:defRPr lang="da-DK" sz="1600"/>
            </a:lvl4pPr>
            <a:lvl5pPr>
              <a:defRPr lang="da-DK" sz="1600"/>
            </a:lvl5pPr>
            <a:lvl6pPr>
              <a:defRPr lang="da-DK" sz="1600"/>
            </a:lvl6pPr>
            <a:lvl7pPr>
              <a:defRPr lang="da-DK" sz="1600"/>
            </a:lvl7pPr>
            <a:lvl8pPr>
              <a:defRPr lang="da-DK" sz="1600"/>
            </a:lvl8pPr>
            <a:lvl9pPr>
              <a:defRPr lang="da-DK"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Shape 5"/>
          <p:cNvSpPr>
            <a:spLocks noGrp="1"/>
          </p:cNvSpPr>
          <p:nvPr>
            <p:ph sz="quarter" idx="4"/>
          </p:nvPr>
        </p:nvSpPr>
        <p:spPr>
          <a:xfrm>
            <a:off x="4716016" y="1628800"/>
            <a:ext cx="3970784" cy="4536504"/>
          </a:xfrm>
        </p:spPr>
        <p:txBody>
          <a:bodyPr/>
          <a:lstStyle>
            <a:lvl1pPr latinLnBrk="0">
              <a:defRPr lang="da-DK" sz="2400"/>
            </a:lvl1pPr>
            <a:lvl2pPr>
              <a:defRPr lang="da-DK" sz="2000"/>
            </a:lvl2pPr>
            <a:lvl3pPr>
              <a:defRPr lang="da-DK" sz="1800"/>
            </a:lvl3pPr>
            <a:lvl4pPr>
              <a:defRPr lang="da-DK" sz="1600"/>
            </a:lvl4pPr>
            <a:lvl5pPr>
              <a:defRPr lang="da-DK" sz="1600"/>
            </a:lvl5pPr>
            <a:lvl6pPr>
              <a:defRPr lang="da-DK" sz="1600"/>
            </a:lvl6pPr>
            <a:lvl7pPr>
              <a:defRPr lang="da-DK" sz="1600"/>
            </a:lvl7pPr>
            <a:lvl8pPr>
              <a:defRPr lang="da-DK" sz="1600"/>
            </a:lvl8pPr>
            <a:lvl9pPr>
              <a:defRPr lang="da-DK"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Shape 6"/>
          <p:cNvSpPr>
            <a:spLocks noGrp="1"/>
          </p:cNvSpPr>
          <p:nvPr>
            <p:ph type="dt" sz="half" idx="10"/>
          </p:nvPr>
        </p:nvSpPr>
        <p:spPr/>
        <p:txBody>
          <a:bodyPr/>
          <a:lstStyle/>
          <a:p>
            <a:fld id="{FF5C663A-5A09-470A-8CA2-108EEA1DD31B}" type="datetimeFigureOut">
              <a:pPr/>
              <a:t>12-05-2015</a:t>
            </a:fld>
            <a:endParaRPr lang="da-DK"/>
          </a:p>
        </p:txBody>
      </p:sp>
      <p:sp>
        <p:nvSpPr>
          <p:cNvPr id="9" name="Shape 8"/>
          <p:cNvSpPr>
            <a:spLocks noGrp="1"/>
          </p:cNvSpPr>
          <p:nvPr>
            <p:ph type="sldNum" sz="quarter" idx="12"/>
          </p:nvPr>
        </p:nvSpPr>
        <p:spPr/>
        <p:txBody>
          <a:bodyPr/>
          <a:lstStyle/>
          <a:p>
            <a:fld id="{49BBC286-B2FE-44AC-8F25-02BBF4E9D127}" type="slidenum">
              <a:pPr/>
              <a:t>‹nr.›</a:t>
            </a:fld>
            <a:endParaRPr lang="da-DK"/>
          </a:p>
        </p:txBody>
      </p:sp>
      <p:sp>
        <p:nvSpPr>
          <p:cNvPr id="10" name="Titel 9"/>
          <p:cNvSpPr>
            <a:spLocks noGrp="1"/>
          </p:cNvSpPr>
          <p:nvPr>
            <p:ph type="title"/>
          </p:nvPr>
        </p:nvSpPr>
        <p:spPr/>
        <p:txBody>
          <a:bodyPr/>
          <a:lstStyle/>
          <a:p>
            <a:r>
              <a:rPr lang="da-DK" smtClean="0"/>
              <a:t>Klik for at redigere i master</a:t>
            </a:r>
            <a:endParaRPr lang="da-DK"/>
          </a:p>
        </p:txBody>
      </p:sp>
      <p:sp>
        <p:nvSpPr>
          <p:cNvPr id="2" name="Pladsholder til sidefod 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2914552913"/>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SP Certificering+DanAvl">
    <p:spTree>
      <p:nvGrpSpPr>
        <p:cNvPr id="1" name=""/>
        <p:cNvGrpSpPr/>
        <p:nvPr/>
      </p:nvGrpSpPr>
      <p:grpSpPr>
        <a:xfrm>
          <a:off x="0" y="0"/>
          <a:ext cx="0" cy="0"/>
          <a:chOff x="0" y="0"/>
          <a:chExt cx="0" cy="0"/>
        </a:xfrm>
      </p:grpSpPr>
      <p:sp>
        <p:nvSpPr>
          <p:cNvPr id="11" name="Pladsholder til billede 7"/>
          <p:cNvSpPr>
            <a:spLocks noGrp="1"/>
          </p:cNvSpPr>
          <p:nvPr>
            <p:ph type="pic" sz="quarter" idx="14" hasCustomPrompt="1"/>
          </p:nvPr>
        </p:nvSpPr>
        <p:spPr>
          <a:xfrm>
            <a:off x="2506913" y="5877272"/>
            <a:ext cx="2137095" cy="97414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1100" kern="1200" baseline="0" noProof="0" dirty="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smtClean="0"/>
              <a:t>Klik og indsæt LD-logo her Q:\SEGES_Visuel_identitet\PowerPoint\Skabeloner\Grafik til SEGES </a:t>
            </a:r>
            <a:r>
              <a:rPr lang="da-DK" noProof="0" dirty="0" err="1" smtClean="0"/>
              <a:t>pptx</a:t>
            </a:r>
            <a:endParaRPr lang="da-DK" noProof="0" dirty="0" smtClean="0"/>
          </a:p>
          <a:p>
            <a:pPr lvl="0"/>
            <a:endParaRPr lang="da-DK" noProof="0" dirty="0" smtClean="0"/>
          </a:p>
        </p:txBody>
      </p:sp>
      <p:sp>
        <p:nvSpPr>
          <p:cNvPr id="14" name="Titel 1"/>
          <p:cNvSpPr>
            <a:spLocks noGrp="1"/>
          </p:cNvSpPr>
          <p:nvPr>
            <p:ph type="ctrTitle" hasCustomPrompt="1"/>
          </p:nvPr>
        </p:nvSpPr>
        <p:spPr>
          <a:xfrm>
            <a:off x="285358" y="4090646"/>
            <a:ext cx="7696100" cy="850522"/>
          </a:xfrm>
        </p:spPr>
        <p:txBody>
          <a:bodyPr anchor="ctr">
            <a:normAutofit/>
          </a:bodyPr>
          <a:lstStyle>
            <a:lvl1pPr algn="l">
              <a:defRPr sz="2400" b="1" i="0" cap="all" baseline="0">
                <a:solidFill>
                  <a:schemeClr val="tx2"/>
                </a:solidFill>
                <a:latin typeface="Arial"/>
                <a:cs typeface="Arial"/>
              </a:defRPr>
            </a:lvl1pPr>
          </a:lstStyle>
          <a:p>
            <a:r>
              <a:rPr lang="da-DK" dirty="0" smtClean="0"/>
              <a:t>Klik for at tilføje tekst</a:t>
            </a:r>
            <a:endParaRPr lang="da-DK" dirty="0"/>
          </a:p>
        </p:txBody>
      </p:sp>
      <p:sp>
        <p:nvSpPr>
          <p:cNvPr id="15" name="Pladsholder til tekst 5"/>
          <p:cNvSpPr>
            <a:spLocks noGrp="1"/>
          </p:cNvSpPr>
          <p:nvPr>
            <p:ph type="body" sz="quarter" idx="12" hasCustomPrompt="1"/>
          </p:nvPr>
        </p:nvSpPr>
        <p:spPr>
          <a:xfrm>
            <a:off x="282630" y="4999603"/>
            <a:ext cx="6449610" cy="678142"/>
          </a:xfrm>
        </p:spPr>
        <p:txBody>
          <a:bodyPr anchor="t">
            <a:normAutofit/>
          </a:bodyPr>
          <a:lstStyle>
            <a:lvl1pPr marL="0" indent="0" algn="l">
              <a:buNone/>
              <a:defRPr sz="2000" b="1" baseline="0">
                <a:solidFill>
                  <a:schemeClr val="tx2"/>
                </a:solidFill>
              </a:defRPr>
            </a:lvl1pPr>
            <a:lvl2pPr marL="431800" indent="0">
              <a:buNone/>
              <a:defRPr/>
            </a:lvl2pPr>
          </a:lstStyle>
          <a:p>
            <a:pPr lvl="0"/>
            <a:r>
              <a:rPr lang="da-DK" dirty="0" smtClean="0"/>
              <a:t>Klik for at tilføje forfatter og afdeling</a:t>
            </a:r>
          </a:p>
        </p:txBody>
      </p:sp>
      <p:sp>
        <p:nvSpPr>
          <p:cNvPr id="16" name="Pladsholder til tekst 3"/>
          <p:cNvSpPr>
            <a:spLocks noGrp="1"/>
          </p:cNvSpPr>
          <p:nvPr>
            <p:ph type="body" sz="quarter" idx="17" hasCustomPrompt="1"/>
          </p:nvPr>
        </p:nvSpPr>
        <p:spPr>
          <a:xfrm>
            <a:off x="6876256" y="4999603"/>
            <a:ext cx="2079476" cy="676474"/>
          </a:xfrm>
        </p:spPr>
        <p:txBody>
          <a:bodyPr anchor="ctr">
            <a:noAutofit/>
          </a:bodyPr>
          <a:lstStyle>
            <a:lvl1pPr marL="0" indent="0" algn="r">
              <a:buNone/>
              <a:defRPr sz="1800">
                <a:solidFill>
                  <a:schemeClr val="tx2"/>
                </a:solidFill>
              </a:defRPr>
            </a:lvl1pPr>
            <a:lvl2pPr marL="431800" indent="0">
              <a:buNone/>
              <a:defRPr/>
            </a:lvl2pPr>
          </a:lstStyle>
          <a:p>
            <a:pPr lvl="0"/>
            <a:r>
              <a:rPr lang="da-DK" dirty="0" smtClean="0"/>
              <a:t>Klik for at tilføje sted og dato</a:t>
            </a:r>
          </a:p>
        </p:txBody>
      </p:sp>
      <p:pic>
        <p:nvPicPr>
          <p:cNvPr id="2050" name="Picture 2" descr="C:\Users\akm\Dropbox\Power Point\SEGES\SEGES_pptsvin.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t="7176"/>
          <a:stretch/>
        </p:blipFill>
        <p:spPr bwMode="auto">
          <a:xfrm>
            <a:off x="0" y="0"/>
            <a:ext cx="9144000" cy="40799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km\Dropbox\Power Point\SEGES\Grafik til SEGES pptx\DanAvl.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28339" y="6057567"/>
            <a:ext cx="1459151" cy="766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akm\Dropbox\Power Point\SEGES\Grafik til SEGES pptx\ISO9001.pn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7672" y="6034006"/>
            <a:ext cx="1504394" cy="7905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km\Dropbox\Power Point\SEGES\Seges_logo_RG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21778" y="6109056"/>
            <a:ext cx="1844342" cy="64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968198"/>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C:\Users\akm\Dropbox\Power Point\SEGES\Seges_logo_RGB.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8403" y="6287969"/>
            <a:ext cx="1320310" cy="461745"/>
          </a:xfrm>
          <a:prstGeom prst="rect">
            <a:avLst/>
          </a:prstGeom>
          <a:noFill/>
          <a:extLst>
            <a:ext uri="{909E8E84-426E-40DD-AFC4-6F175D3DCCD1}">
              <a14:hiddenFill xmlns:a14="http://schemas.microsoft.com/office/drawing/2010/main">
                <a:solidFill>
                  <a:srgbClr val="FFFFFF"/>
                </a:solidFill>
              </a14:hiddenFill>
            </a:ext>
          </a:extLst>
        </p:spPr>
      </p:pic>
      <p:sp>
        <p:nvSpPr>
          <p:cNvPr id="1026" name="Pladsholder til titel 1"/>
          <p:cNvSpPr>
            <a:spLocks noGrp="1"/>
          </p:cNvSpPr>
          <p:nvPr>
            <p:ph type="title"/>
          </p:nvPr>
        </p:nvSpPr>
        <p:spPr bwMode="auto">
          <a:xfrm>
            <a:off x="609600" y="404664"/>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err="1" smtClean="0"/>
              <a:t>Klik</a:t>
            </a:r>
            <a:r>
              <a:rPr lang="en-US" dirty="0" smtClean="0"/>
              <a:t> for at </a:t>
            </a:r>
            <a:r>
              <a:rPr lang="en-US" dirty="0" err="1" smtClean="0"/>
              <a:t>indsætte</a:t>
            </a:r>
            <a:r>
              <a:rPr lang="en-US" dirty="0" smtClean="0"/>
              <a:t> </a:t>
            </a:r>
            <a:r>
              <a:rPr lang="en-US" dirty="0" err="1" smtClean="0"/>
              <a:t>titel</a:t>
            </a:r>
            <a:r>
              <a:rPr lang="en-US" dirty="0" smtClean="0"/>
              <a:t> </a:t>
            </a:r>
            <a:endParaRPr lang="da-DK" dirty="0" smtClean="0"/>
          </a:p>
        </p:txBody>
      </p:sp>
      <p:sp>
        <p:nvSpPr>
          <p:cNvPr id="12" name="Pladsholder til dato 3"/>
          <p:cNvSpPr>
            <a:spLocks noGrp="1"/>
          </p:cNvSpPr>
          <p:nvPr>
            <p:ph type="dt" sz="half" idx="2"/>
          </p:nvPr>
        </p:nvSpPr>
        <p:spPr>
          <a:xfrm>
            <a:off x="755576" y="6486797"/>
            <a:ext cx="2133600" cy="365125"/>
          </a:xfrm>
          <a:prstGeom prst="rect">
            <a:avLst/>
          </a:prstGeom>
        </p:spPr>
        <p:txBody>
          <a:bodyPr/>
          <a:lstStyle>
            <a:lvl1pPr algn="l">
              <a:defRPr sz="1200" smtClean="0">
                <a:solidFill>
                  <a:schemeClr val="tx1">
                    <a:tint val="75000"/>
                  </a:schemeClr>
                </a:solidFill>
              </a:defRPr>
            </a:lvl1pPr>
          </a:lstStyle>
          <a:p>
            <a:pPr>
              <a:defRPr/>
            </a:pPr>
            <a:fld id="{CCA64DCF-9E8F-4C50-9914-5300485D61E2}" type="datetime2">
              <a:rPr lang="da-DK" smtClean="0"/>
              <a:pPr>
                <a:defRPr/>
              </a:pPr>
              <a:t>12. maj 2015</a:t>
            </a:fld>
            <a:endParaRPr lang="da-DK" dirty="0"/>
          </a:p>
        </p:txBody>
      </p:sp>
      <p:sp>
        <p:nvSpPr>
          <p:cNvPr id="13" name="Pladsholder til diasnummer 4"/>
          <p:cNvSpPr>
            <a:spLocks noGrp="1"/>
          </p:cNvSpPr>
          <p:nvPr>
            <p:ph type="sldNum" sz="quarter" idx="4"/>
          </p:nvPr>
        </p:nvSpPr>
        <p:spPr>
          <a:xfrm>
            <a:off x="0" y="6486797"/>
            <a:ext cx="711200" cy="365125"/>
          </a:xfrm>
          <a:prstGeom prst="rect">
            <a:avLst/>
          </a:prstGeom>
        </p:spPr>
        <p:txBody>
          <a:bodyPr/>
          <a:lstStyle>
            <a:lvl1pPr algn="r">
              <a:defRPr sz="1200" smtClean="0">
                <a:solidFill>
                  <a:schemeClr val="tx1">
                    <a:tint val="75000"/>
                  </a:schemeClr>
                </a:solidFill>
              </a:defRPr>
            </a:lvl1p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
        <p:nvSpPr>
          <p:cNvPr id="2" name="Pladsholder til tekst 1"/>
          <p:cNvSpPr>
            <a:spLocks noGrp="1"/>
          </p:cNvSpPr>
          <p:nvPr>
            <p:ph type="body" idx="1"/>
          </p:nvPr>
        </p:nvSpPr>
        <p:spPr>
          <a:xfrm>
            <a:off x="609600" y="1608584"/>
            <a:ext cx="8077200" cy="4052664"/>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Pladsholder til sidefod 2"/>
          <p:cNvSpPr>
            <a:spLocks noGrp="1"/>
          </p:cNvSpPr>
          <p:nvPr>
            <p:ph type="ftr" sz="quarter" idx="3"/>
          </p:nvPr>
        </p:nvSpPr>
        <p:spPr>
          <a:xfrm>
            <a:off x="3124200" y="648679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9" r:id="rId3"/>
    <p:sldLayoutId id="2147483654" r:id="rId4"/>
    <p:sldLayoutId id="2147483667" r:id="rId5"/>
    <p:sldLayoutId id="2147483651" r:id="rId6"/>
    <p:sldLayoutId id="2147483652" r:id="rId7"/>
    <p:sldLayoutId id="2147483658" r:id="rId8"/>
    <p:sldLayoutId id="2147483666" r:id="rId9"/>
    <p:sldLayoutId id="2147483672" r:id="rId10"/>
    <p:sldLayoutId id="2147483673" r:id="rId11"/>
    <p:sldLayoutId id="2147483674" r:id="rId12"/>
    <p:sldLayoutId id="2147483675" r:id="rId13"/>
    <p:sldLayoutId id="2147483676" r:id="rId14"/>
  </p:sldLayoutIdLst>
  <p:transition spd="med">
    <p:fade/>
  </p:transition>
  <p:timing>
    <p:tnLst>
      <p:par>
        <p:cTn id="1" dur="indefinite" restart="never" nodeType="tmRoot"/>
      </p:par>
    </p:tnLst>
  </p:timing>
  <p:hf hdr="0"/>
  <p:txStyles>
    <p:titleStyle>
      <a:lvl1pPr algn="l" defTabSz="457200" rtl="0" eaLnBrk="1" fontAlgn="base" hangingPunct="1">
        <a:spcBef>
          <a:spcPct val="0"/>
        </a:spcBef>
        <a:spcAft>
          <a:spcPct val="0"/>
        </a:spcAft>
        <a:defRPr sz="2800" b="1" kern="1200" cap="all" baseline="0">
          <a:solidFill>
            <a:schemeClr val="accent1"/>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447675" indent="-447675" algn="l" defTabSz="457200" rtl="0" eaLnBrk="1" fontAlgn="base" hangingPunct="1">
        <a:spcBef>
          <a:spcPct val="20000"/>
        </a:spcBef>
        <a:spcAft>
          <a:spcPct val="0"/>
        </a:spcAft>
        <a:buClr>
          <a:schemeClr val="accent1"/>
        </a:buClr>
        <a:buFont typeface="Arial" panose="020B0604020202020204" pitchFamily="34" charset="0"/>
        <a:buChar char="●"/>
        <a:defRPr lang="en-US" sz="2400" kern="1200" dirty="0">
          <a:solidFill>
            <a:schemeClr val="tx1">
              <a:lumMod val="75000"/>
            </a:schemeClr>
          </a:solidFill>
          <a:latin typeface="Arial" pitchFamily="34" charset="0"/>
          <a:ea typeface="+mn-ea"/>
          <a:cs typeface="Arial" pitchFamily="34" charset="0"/>
        </a:defRPr>
      </a:lvl1pPr>
      <a:lvl2pPr marL="863600" indent="-431800" algn="l" defTabSz="457200" rtl="0" eaLnBrk="1" fontAlgn="base" hangingPunct="1">
        <a:spcBef>
          <a:spcPct val="20000"/>
        </a:spcBef>
        <a:spcAft>
          <a:spcPct val="0"/>
        </a:spcAft>
        <a:buClr>
          <a:schemeClr val="accent1"/>
        </a:buClr>
        <a:buSzPct val="95000"/>
        <a:buFont typeface="Arial" panose="020B0604020202020204" pitchFamily="34" charset="0"/>
        <a:buChar char="●"/>
        <a:defRPr lang="en-US" sz="2000" kern="1200" dirty="0">
          <a:solidFill>
            <a:schemeClr val="tx1">
              <a:lumMod val="75000"/>
            </a:schemeClr>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Clr>
          <a:schemeClr val="accent1"/>
        </a:buClr>
        <a:buSzPct val="90000"/>
        <a:buFont typeface="Arial" panose="020B0604020202020204" pitchFamily="34" charset="0"/>
        <a:buChar char="●"/>
        <a:defRPr lang="en-US" sz="2000" kern="1200" dirty="0">
          <a:solidFill>
            <a:schemeClr val="tx1">
              <a:lumMod val="75000"/>
            </a:schemeClr>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Clr>
          <a:schemeClr val="accent1"/>
        </a:buClr>
        <a:buSzPct val="90000"/>
        <a:buFont typeface="Arial" panose="020B0604020202020204" pitchFamily="34" charset="0"/>
        <a:buChar char="●"/>
        <a:defRPr lang="en-US" sz="2000" kern="1200" dirty="0">
          <a:solidFill>
            <a:schemeClr val="tx1">
              <a:lumMod val="75000"/>
            </a:schemeClr>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Clr>
          <a:schemeClr val="accent1"/>
        </a:buClr>
        <a:buSzPct val="90000"/>
        <a:buFont typeface="Arial" panose="020B0604020202020204" pitchFamily="34" charset="0"/>
        <a:buChar char="●"/>
        <a:defRPr lang="da-DK" sz="2000" kern="1200" dirty="0">
          <a:solidFill>
            <a:schemeClr val="tx1">
              <a:lumMod val="75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uropa.eu/legislation_summaries/agriculture/general_framework/l60032_en.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www.smartkoen.dk/"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hyperlink" Target="https://www.google.dk/imgres?imgurl=http://d3nevzfk7ii3be.cloudfront.net/igi/UXYLKEhpNp2bMpJp&amp;imgrefurl=http://www.ifixit.com/Answers/View/86204/iPad%2B3rd%2BGen%2BDigitizer%2Bthe%2Bsame%2Bas%2B2nd%2BGen&amp;docid=qSeVWal5CwufDM&amp;tbnid=rqTkjI09M6X1sM:&amp;w=3000&amp;h=2250&amp;ei=FHhrU9PHHofwygOmx4GwBw&amp;ved=0CAIQxiAwAA&amp;iact=c" TargetMode="External"/><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6.jpeg"/><Relationship Id="rId11" Type="http://schemas.openxmlformats.org/officeDocument/2006/relationships/image" Target="../media/image19.jpg"/><Relationship Id="rId5" Type="http://schemas.openxmlformats.org/officeDocument/2006/relationships/hyperlink" Target="http://www.google.dk/url?sa=i&amp;rct=j&amp;q=&amp;esrc=s&amp;frm=1&amp;source=images&amp;cd=&amp;cad=rja&amp;uact=8&amp;docid=KC-_mfG5hOfj6M&amp;tbnid=7RoJKXASHc6I7M:&amp;ved=0CAUQjRw&amp;url=http://m.rcnradio.com/audios/escuche-en-que-forma-los-smartphone-danan-nuestra-salud-94853&amp;ei=undrU6Z_ybnIA_-dgYAF&amp;bvm=bv.66330100,d.bGQ&amp;psig=AFQjCNHqGlQTmuXyoHP4_5B0yHBOoxElEA&amp;ust=1399637680747456" TargetMode="External"/><Relationship Id="rId10" Type="http://schemas.openxmlformats.org/officeDocument/2006/relationships/image" Target="../media/image18.jpeg"/><Relationship Id="rId4" Type="http://schemas.openxmlformats.org/officeDocument/2006/relationships/image" Target="../media/image15.png"/><Relationship Id="rId9" Type="http://schemas.openxmlformats.org/officeDocument/2006/relationships/hyperlink" Target="https://www.google.dk/url?sa=i&amp;rct=j&amp;q=&amp;esrc=s&amp;frm=1&amp;source=images&amp;cd=&amp;cad=rja&amp;uact=8&amp;docid=uHlnjTkd3wI46M&amp;tbnid=tZAT43M1AYjVzM:&amp;ved=0CAUQjRw&amp;url=https://www.landbrugsinfo.dk/kvaeg/registrering-og-maerkning/sider/startside.aspx&amp;ei=ynhrU6SDBO-NyQOhpYDwBA&amp;bvm=bv.66330100,d.bGQ&amp;psig=AFQjCNFMTV4Jugcv7IknLLiv3dYuzbGVnw&amp;ust=1399638489856917" TargetMode="Externa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hyperlink" Target="https://delegation.dlbr.dk/" TargetMode="External"/><Relationship Id="rId2" Type="http://schemas.openxmlformats.org/officeDocument/2006/relationships/image" Target="../media/image87.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www.dmsdyr.dk/"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2"/>
          </p:nvPr>
        </p:nvSpPr>
        <p:spPr/>
        <p:txBody>
          <a:bodyPr/>
          <a:lstStyle/>
          <a:p>
            <a:r>
              <a:rPr lang="da-DK" dirty="0"/>
              <a:t>V. Konsulent x og konsulent z</a:t>
            </a:r>
          </a:p>
          <a:p>
            <a:endParaRPr lang="da-DK" dirty="0"/>
          </a:p>
        </p:txBody>
      </p:sp>
      <p:sp>
        <p:nvSpPr>
          <p:cNvPr id="4" name="Pladsholder til tekst 3"/>
          <p:cNvSpPr>
            <a:spLocks noGrp="1"/>
          </p:cNvSpPr>
          <p:nvPr>
            <p:ph type="body" sz="quarter" idx="17"/>
          </p:nvPr>
        </p:nvSpPr>
        <p:spPr/>
        <p:txBody>
          <a:bodyPr/>
          <a:lstStyle/>
          <a:p>
            <a:endParaRPr lang="da-DK"/>
          </a:p>
        </p:txBody>
      </p:sp>
      <p:sp>
        <p:nvSpPr>
          <p:cNvPr id="8" name="Titel 2"/>
          <p:cNvSpPr>
            <a:spLocks noGrp="1"/>
          </p:cNvSpPr>
          <p:nvPr>
            <p:ph type="ctrTitle"/>
          </p:nvPr>
        </p:nvSpPr>
        <p:spPr/>
        <p:txBody>
          <a:bodyPr>
            <a:normAutofit fontScale="90000"/>
          </a:bodyPr>
          <a:lstStyle/>
          <a:p>
            <a:r>
              <a:rPr lang="da-DK" dirty="0" smtClean="0"/>
              <a:t>Kursus i anvendelse af DMS Dyreregistrering og Smartkoen</a:t>
            </a:r>
            <a:r>
              <a:rPr lang="da-DK" dirty="0"/>
              <a:t/>
            </a:r>
            <a:br>
              <a:rPr lang="da-DK" dirty="0"/>
            </a:br>
            <a:endParaRPr lang="da-DK" dirty="0"/>
          </a:p>
        </p:txBody>
      </p:sp>
      <p:pic>
        <p:nvPicPr>
          <p:cNvPr id="7" name="Picture 2" descr="S:\8-Vejledninger\LD-GUDP-logoer\2014\LD_LOGO_2014_lin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445224"/>
            <a:ext cx="2634211" cy="120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877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Intention med registreringsbillederne</a:t>
            </a:r>
            <a:endParaRPr lang="da-DK" dirty="0"/>
          </a:p>
        </p:txBody>
      </p:sp>
      <p:sp>
        <p:nvSpPr>
          <p:cNvPr id="3" name="Pladsholder til indhold 2"/>
          <p:cNvSpPr>
            <a:spLocks noGrp="1"/>
          </p:cNvSpPr>
          <p:nvPr>
            <p:ph sz="quarter" idx="17"/>
          </p:nvPr>
        </p:nvSpPr>
        <p:spPr/>
        <p:txBody>
          <a:bodyPr/>
          <a:lstStyle/>
          <a:p>
            <a:pPr marL="0" indent="0">
              <a:buNone/>
            </a:pPr>
            <a:r>
              <a:rPr lang="da-DK" dirty="0"/>
              <a:t>At lette registreringsbyrden mest </a:t>
            </a:r>
            <a:r>
              <a:rPr lang="da-DK" dirty="0" smtClean="0"/>
              <a:t>muligt</a:t>
            </a:r>
          </a:p>
          <a:p>
            <a:pPr marL="0" indent="0">
              <a:buNone/>
            </a:pPr>
            <a:endParaRPr lang="da-DK" dirty="0"/>
          </a:p>
          <a:p>
            <a:pPr marL="0" indent="0">
              <a:buNone/>
            </a:pPr>
            <a:r>
              <a:rPr lang="da-DK" dirty="0" smtClean="0"/>
              <a:t>Tryghed og brugervenlighed</a:t>
            </a:r>
          </a:p>
          <a:p>
            <a:pPr marL="0" indent="0">
              <a:buNone/>
            </a:pPr>
            <a:endParaRPr lang="da-DK" sz="2000" dirty="0"/>
          </a:p>
          <a:p>
            <a:pPr marL="0" indent="0">
              <a:buNone/>
            </a:pPr>
            <a:endParaRPr lang="da-DK" sz="2000" dirty="0"/>
          </a:p>
          <a:p>
            <a:pPr marL="0" indent="0">
              <a:buNone/>
            </a:pP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10</a:t>
            </a:fld>
            <a:r>
              <a:rPr lang="da-DK" smtClean="0">
                <a:solidFill>
                  <a:schemeClr val="bg1"/>
                </a:solidFill>
              </a:rPr>
              <a:t>...</a:t>
            </a:r>
            <a:r>
              <a:rPr lang="da-DK" smtClean="0"/>
              <a:t>|</a:t>
            </a:r>
            <a:endParaRPr lang="da-DK" dirty="0"/>
          </a:p>
        </p:txBody>
      </p:sp>
      <p:sp>
        <p:nvSpPr>
          <p:cNvPr id="6" name="Rektangel 5"/>
          <p:cNvSpPr/>
          <p:nvPr/>
        </p:nvSpPr>
        <p:spPr>
          <a:xfrm>
            <a:off x="4547045" y="21441"/>
            <a:ext cx="4572000" cy="646331"/>
          </a:xfrm>
          <a:prstGeom prst="rect">
            <a:avLst/>
          </a:prstGeom>
        </p:spPr>
        <p:txBody>
          <a:bodyPr>
            <a:spAutoFit/>
          </a:bodyPr>
          <a:lstStyle/>
          <a:p>
            <a:r>
              <a:rPr lang="da-DK" dirty="0"/>
              <a:t>Dagligt overblik </a:t>
            </a:r>
          </a:p>
          <a:p>
            <a:r>
              <a:rPr lang="da-DK" dirty="0"/>
              <a:t>Registreringsbilleder og aktuelt</a:t>
            </a:r>
          </a:p>
        </p:txBody>
      </p:sp>
    </p:spTree>
    <p:extLst>
      <p:ext uri="{BB962C8B-B14F-4D97-AF65-F5344CB8AC3E}">
        <p14:creationId xmlns:p14="http://schemas.microsoft.com/office/powerpoint/2010/main" val="252120659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9603" y="795214"/>
            <a:ext cx="7714800" cy="1143000"/>
          </a:xfrm>
        </p:spPr>
        <p:txBody>
          <a:bodyPr/>
          <a:lstStyle/>
          <a:p>
            <a:r>
              <a:rPr lang="da-DK" dirty="0" smtClean="0"/>
              <a:t>Registrering af en kælvning</a:t>
            </a:r>
            <a:endParaRPr lang="da-DK" dirty="0"/>
          </a:p>
        </p:txBody>
      </p:sp>
      <p:sp>
        <p:nvSpPr>
          <p:cNvPr id="3" name="Pladsholder til indhold 2"/>
          <p:cNvSpPr>
            <a:spLocks noGrp="1"/>
          </p:cNvSpPr>
          <p:nvPr>
            <p:ph sz="quarter" idx="17"/>
          </p:nvPr>
        </p:nvSpPr>
        <p:spPr/>
        <p:txBody>
          <a:bodyPr/>
          <a:lstStyle/>
          <a:p>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11</a:t>
            </a:fld>
            <a:r>
              <a:rPr lang="da-DK" smtClean="0">
                <a:solidFill>
                  <a:schemeClr val="bg1"/>
                </a:solidFill>
              </a:rPr>
              <a:t>...</a:t>
            </a:r>
            <a:r>
              <a:rPr lang="da-DK" smtClean="0"/>
              <a:t>|</a:t>
            </a:r>
            <a:endParaRPr lang="da-DK"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67420"/>
            <a:ext cx="7832739" cy="4823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ktangel 12"/>
          <p:cNvSpPr/>
          <p:nvPr/>
        </p:nvSpPr>
        <p:spPr>
          <a:xfrm>
            <a:off x="4547045" y="21441"/>
            <a:ext cx="4572000" cy="646331"/>
          </a:xfrm>
          <a:prstGeom prst="rect">
            <a:avLst/>
          </a:prstGeom>
        </p:spPr>
        <p:txBody>
          <a:bodyPr>
            <a:spAutoFit/>
          </a:bodyPr>
          <a:lstStyle/>
          <a:p>
            <a:r>
              <a:rPr lang="da-DK" dirty="0"/>
              <a:t>Dagligt overblik </a:t>
            </a:r>
          </a:p>
          <a:p>
            <a:r>
              <a:rPr lang="da-DK" dirty="0"/>
              <a:t>Registreringsbilleder og aktuelt</a:t>
            </a:r>
          </a:p>
        </p:txBody>
      </p:sp>
    </p:spTree>
    <p:extLst>
      <p:ext uri="{BB962C8B-B14F-4D97-AF65-F5344CB8AC3E}">
        <p14:creationId xmlns:p14="http://schemas.microsoft.com/office/powerpoint/2010/main" val="119981139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Slagtekvier</a:t>
            </a:r>
            <a:endParaRPr lang="da-DK" dirty="0"/>
          </a:p>
        </p:txBody>
      </p:sp>
      <p:sp>
        <p:nvSpPr>
          <p:cNvPr id="3" name="Pladsholder til indhold 2"/>
          <p:cNvSpPr>
            <a:spLocks noGrp="1"/>
          </p:cNvSpPr>
          <p:nvPr>
            <p:ph sz="quarter" idx="17"/>
          </p:nvPr>
        </p:nvSpPr>
        <p:spPr>
          <a:xfrm>
            <a:off x="395536" y="1988840"/>
            <a:ext cx="8291264" cy="4319885"/>
          </a:xfrm>
        </p:spPr>
        <p:txBody>
          <a:bodyPr/>
          <a:lstStyle/>
          <a:p>
            <a:pPr marL="0" indent="0">
              <a:buNone/>
            </a:pPr>
            <a:r>
              <a:rPr lang="da-DK" sz="1800" dirty="0"/>
              <a:t>Ved indberetning af kælvning bliver kalven oprettet som slagtekvie, når følgende er opfyldt:</a:t>
            </a:r>
          </a:p>
          <a:p>
            <a:pPr lvl="0"/>
            <a:r>
              <a:rPr lang="da-DK" sz="1800" dirty="0"/>
              <a:t>Kalven er en kviekalv</a:t>
            </a:r>
          </a:p>
          <a:p>
            <a:pPr lvl="0"/>
            <a:r>
              <a:rPr lang="da-DK" sz="1800" dirty="0"/>
              <a:t>Kalvens race er min. 50% kødkvæg</a:t>
            </a:r>
          </a:p>
          <a:p>
            <a:pPr lvl="0"/>
            <a:r>
              <a:rPr lang="da-DK" sz="1800" dirty="0"/>
              <a:t>Besætningen er mælkeleverende</a:t>
            </a:r>
          </a:p>
          <a:p>
            <a:r>
              <a:rPr lang="da-DK" sz="1800" dirty="0"/>
              <a:t>Tyrkvier sættes standard til slagtekvier ved indberetning af kælvning. </a:t>
            </a:r>
          </a:p>
          <a:p>
            <a:endParaRPr lang="da-DK" sz="1800" dirty="0"/>
          </a:p>
          <a:p>
            <a:r>
              <a:rPr lang="da-DK" sz="1800" dirty="0"/>
              <a:t>I billedet til registrering af kælvninger kvitteres det under ”Seneste registreringer”, at kalven er registreret som slagtekvie</a:t>
            </a:r>
            <a:r>
              <a:rPr lang="da-DK" sz="1800" dirty="0" smtClean="0"/>
              <a:t>. </a:t>
            </a:r>
            <a:r>
              <a:rPr lang="da-DK" sz="1800" dirty="0"/>
              <a:t>Det er muligt at fremsøge kalve, der er registreret som slagtekvier, i kælvningsbilledet. </a:t>
            </a:r>
          </a:p>
          <a:p>
            <a:endParaRPr lang="da-DK" sz="1800" dirty="0"/>
          </a:p>
          <a:p>
            <a:r>
              <a:rPr lang="da-DK" sz="1800" dirty="0"/>
              <a:t>Hvis der skal sættes slagtekvie-markering på andre dyr, eller evt. fjerne den fra dem, der har fået markeringen automatisk, kan det ske på </a:t>
            </a:r>
            <a:r>
              <a:rPr lang="da-DK" sz="1800" dirty="0" err="1" smtClean="0"/>
              <a:t>kokortet</a:t>
            </a:r>
            <a:endParaRPr lang="da-DK" sz="1800"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12</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3684697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13</a:t>
            </a:fld>
            <a:r>
              <a:rPr lang="da-DK" smtClean="0">
                <a:solidFill>
                  <a:schemeClr val="bg1"/>
                </a:solidFill>
              </a:rPr>
              <a:t>...</a:t>
            </a:r>
            <a:r>
              <a:rPr lang="da-DK" smtClean="0"/>
              <a:t>|</a:t>
            </a:r>
            <a:endParaRPr lang="da-DK" dirty="0"/>
          </a:p>
        </p:txBody>
      </p:sp>
      <p:sp>
        <p:nvSpPr>
          <p:cNvPr id="6" name="Titel 1"/>
          <p:cNvSpPr txBox="1">
            <a:spLocks/>
          </p:cNvSpPr>
          <p:nvPr/>
        </p:nvSpPr>
        <p:spPr bwMode="auto">
          <a:xfrm>
            <a:off x="972000" y="667772"/>
            <a:ext cx="771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000" b="1" kern="1200">
                <a:solidFill>
                  <a:schemeClr val="tx1">
                    <a:lumMod val="75000"/>
                  </a:schemeClr>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r>
              <a:rPr lang="da-DK" dirty="0" smtClean="0"/>
              <a:t>Søg registreringer</a:t>
            </a:r>
            <a:endParaRPr lang="da-DK" dirty="0"/>
          </a:p>
        </p:txBody>
      </p:sp>
      <p:sp>
        <p:nvSpPr>
          <p:cNvPr id="7" name="Pladsholder til dato 3"/>
          <p:cNvSpPr txBox="1">
            <a:spLocks/>
          </p:cNvSpPr>
          <p:nvPr/>
        </p:nvSpPr>
        <p:spPr>
          <a:xfrm>
            <a:off x="1029395" y="6485732"/>
            <a:ext cx="2133600" cy="365125"/>
          </a:xfrm>
          <a:prstGeom prst="rect">
            <a:avLst/>
          </a:prstGeom>
        </p:spPr>
        <p:txBody>
          <a:bodyPr/>
          <a:lstStyle>
            <a:defPPr>
              <a:defRPr lang="da-DK"/>
            </a:defPPr>
            <a:lvl1pPr algn="l" defTabSz="457200" rtl="0" fontAlgn="base">
              <a:spcBef>
                <a:spcPct val="0"/>
              </a:spcBef>
              <a:spcAft>
                <a:spcPct val="0"/>
              </a:spcAft>
              <a:defRPr sz="1200" kern="1200" smtClean="0">
                <a:solidFill>
                  <a:schemeClr val="tx1">
                    <a:tint val="75000"/>
                  </a:schemeClr>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CCA64DCF-9E8F-4C50-9914-5300485D61E2}" type="datetime2">
              <a:rPr lang="da-DK" smtClean="0"/>
              <a:pPr>
                <a:defRPr/>
              </a:pPr>
              <a:t>12. maj 2015</a:t>
            </a:fld>
            <a:endParaRPr lang="da-DK" dirty="0"/>
          </a:p>
        </p:txBody>
      </p:sp>
      <p:sp>
        <p:nvSpPr>
          <p:cNvPr id="8" name="Pladsholder til diasnummer 4"/>
          <p:cNvSpPr txBox="1">
            <a:spLocks/>
          </p:cNvSpPr>
          <p:nvPr/>
        </p:nvSpPr>
        <p:spPr>
          <a:xfrm>
            <a:off x="261045" y="6485732"/>
            <a:ext cx="825500" cy="365125"/>
          </a:xfrm>
          <a:prstGeom prst="rect">
            <a:avLst/>
          </a:prstGeom>
        </p:spPr>
        <p:txBody>
          <a:bodyPr/>
          <a:lstStyle>
            <a:defPPr>
              <a:defRPr lang="da-DK"/>
            </a:defPPr>
            <a:lvl1pPr algn="r" defTabSz="457200" rtl="0" fontAlgn="base">
              <a:spcBef>
                <a:spcPct val="0"/>
              </a:spcBef>
              <a:spcAft>
                <a:spcPct val="0"/>
              </a:spcAft>
              <a:defRPr sz="1200" kern="1200" smtClean="0">
                <a:solidFill>
                  <a:schemeClr val="tx1">
                    <a:tint val="75000"/>
                  </a:schemeClr>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C21184CA-CF82-4A4F-89A8-CEF063EB752F}" type="slidenum">
              <a:rPr lang="da-DK" smtClean="0"/>
              <a:pPr>
                <a:defRPr/>
              </a:pPr>
              <a:t>13</a:t>
            </a:fld>
            <a:r>
              <a:rPr lang="da-DK" smtClean="0">
                <a:solidFill>
                  <a:schemeClr val="bg1"/>
                </a:solidFill>
              </a:rPr>
              <a:t>...</a:t>
            </a:r>
            <a:r>
              <a:rPr lang="da-DK" smtClean="0"/>
              <a:t>|</a:t>
            </a:r>
            <a:endParaRPr lang="da-DK"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70721"/>
            <a:ext cx="8964488" cy="155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756" y="4136329"/>
            <a:ext cx="28956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3898204"/>
            <a:ext cx="26860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ktangel 12"/>
          <p:cNvSpPr/>
          <p:nvPr/>
        </p:nvSpPr>
        <p:spPr>
          <a:xfrm>
            <a:off x="4547045" y="21441"/>
            <a:ext cx="4572000" cy="646331"/>
          </a:xfrm>
          <a:prstGeom prst="rect">
            <a:avLst/>
          </a:prstGeom>
        </p:spPr>
        <p:txBody>
          <a:bodyPr>
            <a:spAutoFit/>
          </a:bodyPr>
          <a:lstStyle/>
          <a:p>
            <a:r>
              <a:rPr lang="da-DK" dirty="0"/>
              <a:t>Dagligt overblik </a:t>
            </a:r>
          </a:p>
          <a:p>
            <a:r>
              <a:rPr lang="da-DK" dirty="0"/>
              <a:t>Registreringsbilleder og aktuelt</a:t>
            </a:r>
          </a:p>
        </p:txBody>
      </p:sp>
    </p:spTree>
    <p:extLst>
      <p:ext uri="{BB962C8B-B14F-4D97-AF65-F5344CB8AC3E}">
        <p14:creationId xmlns:p14="http://schemas.microsoft.com/office/powerpoint/2010/main" val="399402728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Registrer afgang levebug</a:t>
            </a:r>
            <a:endParaRPr lang="da-DK" dirty="0"/>
          </a:p>
        </p:txBody>
      </p:sp>
      <p:sp>
        <p:nvSpPr>
          <p:cNvPr id="3" name="Pladsholder til indhold 2"/>
          <p:cNvSpPr>
            <a:spLocks noGrp="1"/>
          </p:cNvSpPr>
          <p:nvPr>
            <p:ph sz="quarter" idx="17"/>
          </p:nvPr>
        </p:nvSpPr>
        <p:spPr/>
        <p:txBody>
          <a:bodyPr/>
          <a:lstStyle/>
          <a:p>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14</a:t>
            </a:fld>
            <a:r>
              <a:rPr lang="da-DK" smtClean="0">
                <a:solidFill>
                  <a:schemeClr val="bg1"/>
                </a:solidFill>
              </a:rPr>
              <a:t>...</a:t>
            </a:r>
            <a:r>
              <a:rPr lang="da-DK" smtClean="0"/>
              <a:t>|</a:t>
            </a:r>
            <a:endParaRPr lang="da-DK"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44" y="2128510"/>
            <a:ext cx="8911156" cy="327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4547045" y="21441"/>
            <a:ext cx="4572000" cy="646331"/>
          </a:xfrm>
          <a:prstGeom prst="rect">
            <a:avLst/>
          </a:prstGeom>
        </p:spPr>
        <p:txBody>
          <a:bodyPr>
            <a:spAutoFit/>
          </a:bodyPr>
          <a:lstStyle/>
          <a:p>
            <a:r>
              <a:rPr lang="da-DK" dirty="0"/>
              <a:t>Dagligt overblik </a:t>
            </a:r>
          </a:p>
          <a:p>
            <a:r>
              <a:rPr lang="da-DK" dirty="0"/>
              <a:t>Registreringsbilleder og aktuelt</a:t>
            </a:r>
          </a:p>
        </p:txBody>
      </p:sp>
    </p:spTree>
    <p:extLst>
      <p:ext uri="{BB962C8B-B14F-4D97-AF65-F5344CB8AC3E}">
        <p14:creationId xmlns:p14="http://schemas.microsoft.com/office/powerpoint/2010/main" val="39098411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693295"/>
            <a:ext cx="8077200" cy="1143000"/>
          </a:xfrm>
        </p:spPr>
        <p:txBody>
          <a:bodyPr/>
          <a:lstStyle/>
          <a:p>
            <a:r>
              <a:rPr lang="da-DK" dirty="0" smtClean="0"/>
              <a:t>Opmærksomhedspunkter vedr. registreringsbillederne</a:t>
            </a:r>
            <a:endParaRPr lang="da-DK" dirty="0"/>
          </a:p>
        </p:txBody>
      </p:sp>
      <p:sp>
        <p:nvSpPr>
          <p:cNvPr id="3" name="Pladsholder til indhold 2"/>
          <p:cNvSpPr>
            <a:spLocks noGrp="1"/>
          </p:cNvSpPr>
          <p:nvPr>
            <p:ph sz="quarter" idx="17"/>
          </p:nvPr>
        </p:nvSpPr>
        <p:spPr/>
        <p:txBody>
          <a:bodyPr/>
          <a:lstStyle/>
          <a:p>
            <a:r>
              <a:rPr lang="da-DK" dirty="0" smtClean="0"/>
              <a:t>Brug ”Levebrug” ved flytninger indenfor bedriften</a:t>
            </a:r>
          </a:p>
          <a:p>
            <a:endParaRPr lang="da-DK" dirty="0"/>
          </a:p>
          <a:p>
            <a:r>
              <a:rPr lang="da-DK" dirty="0" smtClean="0"/>
              <a:t>Registrering af afgang danner indgangen inden for samme bedrift (CVR nummer)</a:t>
            </a:r>
          </a:p>
          <a:p>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15</a:t>
            </a:fld>
            <a:r>
              <a:rPr lang="da-DK" smtClean="0">
                <a:solidFill>
                  <a:schemeClr val="bg1"/>
                </a:solidFill>
              </a:rPr>
              <a:t>...</a:t>
            </a:r>
            <a:r>
              <a:rPr lang="da-DK" smtClean="0"/>
              <a:t>|</a:t>
            </a:r>
            <a:endParaRPr lang="da-DK" dirty="0"/>
          </a:p>
        </p:txBody>
      </p:sp>
      <p:sp>
        <p:nvSpPr>
          <p:cNvPr id="6" name="Rektangel 5"/>
          <p:cNvSpPr/>
          <p:nvPr/>
        </p:nvSpPr>
        <p:spPr>
          <a:xfrm>
            <a:off x="4547045" y="21441"/>
            <a:ext cx="4572000" cy="646331"/>
          </a:xfrm>
          <a:prstGeom prst="rect">
            <a:avLst/>
          </a:prstGeom>
        </p:spPr>
        <p:txBody>
          <a:bodyPr>
            <a:spAutoFit/>
          </a:bodyPr>
          <a:lstStyle/>
          <a:p>
            <a:r>
              <a:rPr lang="da-DK" dirty="0"/>
              <a:t>Dagligt overblik </a:t>
            </a:r>
          </a:p>
          <a:p>
            <a:r>
              <a:rPr lang="da-DK" dirty="0"/>
              <a:t>Registreringsbilleder og aktuelt</a:t>
            </a:r>
          </a:p>
        </p:txBody>
      </p:sp>
    </p:spTree>
    <p:extLst>
      <p:ext uri="{BB962C8B-B14F-4D97-AF65-F5344CB8AC3E}">
        <p14:creationId xmlns:p14="http://schemas.microsoft.com/office/powerpoint/2010/main" val="129103793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Interaktiv fejlliste</a:t>
            </a:r>
            <a:endParaRPr lang="da-DK" dirty="0"/>
          </a:p>
        </p:txBody>
      </p:sp>
      <p:sp>
        <p:nvSpPr>
          <p:cNvPr id="3" name="Pladsholder til indhold 2"/>
          <p:cNvSpPr>
            <a:spLocks noGrp="1"/>
          </p:cNvSpPr>
          <p:nvPr>
            <p:ph sz="quarter" idx="17"/>
          </p:nvPr>
        </p:nvSpPr>
        <p:spPr>
          <a:xfrm>
            <a:off x="1029395" y="1916832"/>
            <a:ext cx="7715250" cy="4184650"/>
          </a:xfrm>
        </p:spPr>
        <p:txBody>
          <a:bodyPr/>
          <a:lstStyle/>
          <a:p>
            <a:r>
              <a:rPr lang="da-DK" dirty="0">
                <a:solidFill>
                  <a:srgbClr val="000000"/>
                </a:solidFill>
              </a:rPr>
              <a:t>D</a:t>
            </a:r>
            <a:r>
              <a:rPr lang="da-DK" dirty="0" smtClean="0">
                <a:solidFill>
                  <a:srgbClr val="000000"/>
                </a:solidFill>
              </a:rPr>
              <a:t>agligt overblik - Aktuelt</a:t>
            </a:r>
          </a:p>
          <a:p>
            <a:endParaRPr lang="da-DK" dirty="0">
              <a:solidFill>
                <a:srgbClr val="000000"/>
              </a:solidFill>
            </a:endParaRPr>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16</a:t>
            </a:fld>
            <a:r>
              <a:rPr lang="da-DK" smtClean="0">
                <a:solidFill>
                  <a:schemeClr val="bg1"/>
                </a:solidFill>
              </a:rPr>
              <a:t>...</a:t>
            </a:r>
            <a:r>
              <a:rPr lang="da-DK" smtClean="0"/>
              <a:t>|</a:t>
            </a:r>
            <a:endParaRPr lang="da-DK"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43200"/>
            <a:ext cx="8639235" cy="2197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79125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550" y="620688"/>
            <a:ext cx="7714800" cy="1143000"/>
          </a:xfrm>
        </p:spPr>
        <p:txBody>
          <a:bodyPr/>
          <a:lstStyle/>
          <a:p>
            <a:r>
              <a:rPr lang="da-DK" dirty="0" smtClean="0"/>
              <a:t>Interaktiv fejlliste</a:t>
            </a:r>
            <a:endParaRPr lang="da-DK" dirty="0"/>
          </a:p>
        </p:txBody>
      </p:sp>
      <p:sp>
        <p:nvSpPr>
          <p:cNvPr id="3" name="Pladsholder til indhold 2"/>
          <p:cNvSpPr>
            <a:spLocks noGrp="1"/>
          </p:cNvSpPr>
          <p:nvPr>
            <p:ph sz="quarter" idx="17"/>
          </p:nvPr>
        </p:nvSpPr>
        <p:spPr>
          <a:xfrm>
            <a:off x="971550" y="1484784"/>
            <a:ext cx="7715250" cy="4184650"/>
          </a:xfrm>
        </p:spPr>
        <p:txBody>
          <a:bodyPr/>
          <a:lstStyle/>
          <a:p>
            <a:r>
              <a:rPr lang="da-DK" dirty="0" smtClean="0">
                <a:solidFill>
                  <a:srgbClr val="000000"/>
                </a:solidFill>
              </a:rPr>
              <a:t>Registrering afgang</a:t>
            </a:r>
            <a:endParaRPr lang="da-DK" dirty="0">
              <a:solidFill>
                <a:srgbClr val="000000"/>
              </a:solidFill>
            </a:endParaRPr>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17</a:t>
            </a:fld>
            <a:r>
              <a:rPr lang="da-DK" smtClean="0">
                <a:solidFill>
                  <a:schemeClr val="bg1"/>
                </a:solidFill>
              </a:rPr>
              <a:t>...</a:t>
            </a:r>
            <a:r>
              <a:rPr lang="da-DK" smtClean="0"/>
              <a:t>|</a:t>
            </a:r>
            <a:endParaRPr lang="da-DK" dirty="0"/>
          </a:p>
        </p:txBody>
      </p:sp>
      <p:grpSp>
        <p:nvGrpSpPr>
          <p:cNvPr id="7" name="Gruppe 6"/>
          <p:cNvGrpSpPr/>
          <p:nvPr/>
        </p:nvGrpSpPr>
        <p:grpSpPr>
          <a:xfrm>
            <a:off x="1137692" y="1988840"/>
            <a:ext cx="7549108" cy="4721700"/>
            <a:chOff x="1137692" y="1988840"/>
            <a:chExt cx="7549108" cy="472170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692" y="1988840"/>
              <a:ext cx="7549108" cy="472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ktangel 5"/>
            <p:cNvSpPr/>
            <p:nvPr/>
          </p:nvSpPr>
          <p:spPr>
            <a:xfrm>
              <a:off x="1259632" y="3645024"/>
              <a:ext cx="360040" cy="2448272"/>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grpSp>
      <p:sp>
        <p:nvSpPr>
          <p:cNvPr id="9" name="Rektangel 8"/>
          <p:cNvSpPr/>
          <p:nvPr/>
        </p:nvSpPr>
        <p:spPr>
          <a:xfrm>
            <a:off x="4547045" y="21441"/>
            <a:ext cx="4572000" cy="646331"/>
          </a:xfrm>
          <a:prstGeom prst="rect">
            <a:avLst/>
          </a:prstGeom>
        </p:spPr>
        <p:txBody>
          <a:bodyPr>
            <a:spAutoFit/>
          </a:bodyPr>
          <a:lstStyle/>
          <a:p>
            <a:r>
              <a:rPr lang="da-DK" dirty="0"/>
              <a:t>Dagligt overblik </a:t>
            </a:r>
          </a:p>
          <a:p>
            <a:r>
              <a:rPr lang="da-DK" dirty="0"/>
              <a:t>Registreringsbilleder og aktuelt</a:t>
            </a:r>
          </a:p>
        </p:txBody>
      </p:sp>
    </p:spTree>
    <p:extLst>
      <p:ext uri="{BB962C8B-B14F-4D97-AF65-F5344CB8AC3E}">
        <p14:creationId xmlns:p14="http://schemas.microsoft.com/office/powerpoint/2010/main" val="379981808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Interaktiv fejlliste</a:t>
            </a:r>
            <a:endParaRPr lang="da-DK" dirty="0"/>
          </a:p>
        </p:txBody>
      </p:sp>
      <p:sp>
        <p:nvSpPr>
          <p:cNvPr id="3" name="Pladsholder til indhold 2"/>
          <p:cNvSpPr>
            <a:spLocks noGrp="1"/>
          </p:cNvSpPr>
          <p:nvPr>
            <p:ph sz="quarter" idx="17"/>
          </p:nvPr>
        </p:nvSpPr>
        <p:spPr/>
        <p:txBody>
          <a:bodyPr/>
          <a:lstStyle/>
          <a:p>
            <a:r>
              <a:rPr lang="da-DK" dirty="0" smtClean="0">
                <a:solidFill>
                  <a:srgbClr val="000000"/>
                </a:solidFill>
              </a:rPr>
              <a:t>Registrering død</a:t>
            </a:r>
            <a:endParaRPr lang="da-DK" dirty="0">
              <a:solidFill>
                <a:srgbClr val="000000"/>
              </a:solidFill>
            </a:endParaRPr>
          </a:p>
        </p:txBody>
      </p:sp>
      <p:sp>
        <p:nvSpPr>
          <p:cNvPr id="4" name="Pladsholder til dato 3"/>
          <p:cNvSpPr>
            <a:spLocks noGrp="1"/>
          </p:cNvSpPr>
          <p:nvPr>
            <p:ph type="dt" sz="half" idx="18"/>
          </p:nvPr>
        </p:nvSpPr>
        <p:spPr>
          <a:xfrm>
            <a:off x="972000" y="6485732"/>
            <a:ext cx="2133600" cy="365125"/>
          </a:xfrm>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18</a:t>
            </a:fld>
            <a:r>
              <a:rPr lang="da-DK" smtClean="0">
                <a:solidFill>
                  <a:schemeClr val="bg1"/>
                </a:solidFill>
              </a:rPr>
              <a:t>...</a:t>
            </a:r>
            <a:r>
              <a:rPr lang="da-DK" smtClean="0"/>
              <a:t>|</a:t>
            </a:r>
            <a:endParaRPr lang="da-DK" dirty="0"/>
          </a:p>
        </p:txBody>
      </p:sp>
      <p:grpSp>
        <p:nvGrpSpPr>
          <p:cNvPr id="9" name="Gruppe 8"/>
          <p:cNvGrpSpPr/>
          <p:nvPr/>
        </p:nvGrpSpPr>
        <p:grpSpPr>
          <a:xfrm>
            <a:off x="899592" y="3039036"/>
            <a:ext cx="7096125" cy="3248025"/>
            <a:chOff x="899592" y="3039036"/>
            <a:chExt cx="7096125" cy="324802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039036"/>
              <a:ext cx="709612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Lige pilforbindelse 6"/>
            <p:cNvCxnSpPr/>
            <p:nvPr/>
          </p:nvCxnSpPr>
          <p:spPr>
            <a:xfrm flipH="1">
              <a:off x="3635896" y="3039036"/>
              <a:ext cx="1152128" cy="1008112"/>
            </a:xfrm>
            <a:prstGeom prst="straightConnector1">
              <a:avLst/>
            </a:prstGeom>
            <a:ln w="28575">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Rektangel 7"/>
            <p:cNvSpPr/>
            <p:nvPr/>
          </p:nvSpPr>
          <p:spPr>
            <a:xfrm>
              <a:off x="2987824" y="5589240"/>
              <a:ext cx="360040" cy="216024"/>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grpSp>
      <p:sp>
        <p:nvSpPr>
          <p:cNvPr id="10" name="Rektangel 9"/>
          <p:cNvSpPr/>
          <p:nvPr/>
        </p:nvSpPr>
        <p:spPr>
          <a:xfrm>
            <a:off x="4547045" y="21441"/>
            <a:ext cx="4572000" cy="646331"/>
          </a:xfrm>
          <a:prstGeom prst="rect">
            <a:avLst/>
          </a:prstGeom>
        </p:spPr>
        <p:txBody>
          <a:bodyPr>
            <a:spAutoFit/>
          </a:bodyPr>
          <a:lstStyle/>
          <a:p>
            <a:r>
              <a:rPr lang="da-DK" dirty="0"/>
              <a:t>Dagligt overblik </a:t>
            </a:r>
          </a:p>
          <a:p>
            <a:r>
              <a:rPr lang="da-DK" dirty="0"/>
              <a:t>Registreringsbilleder og aktuelt</a:t>
            </a:r>
          </a:p>
        </p:txBody>
      </p:sp>
    </p:spTree>
    <p:extLst>
      <p:ext uri="{BB962C8B-B14F-4D97-AF65-F5344CB8AC3E}">
        <p14:creationId xmlns:p14="http://schemas.microsoft.com/office/powerpoint/2010/main" val="153024526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19</a:t>
            </a:fld>
            <a:r>
              <a:rPr lang="da-DK" smtClean="0">
                <a:solidFill>
                  <a:schemeClr val="bg1"/>
                </a:solidFill>
              </a:rPr>
              <a:t>...</a:t>
            </a:r>
            <a:r>
              <a:rPr lang="da-DK" smtClean="0"/>
              <a:t>|</a:t>
            </a:r>
            <a:endParaRPr lang="da-DK"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147743"/>
            <a:ext cx="6960804" cy="570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5"/>
          <p:cNvSpPr>
            <a:spLocks noGrp="1"/>
          </p:cNvSpPr>
          <p:nvPr>
            <p:ph type="title"/>
          </p:nvPr>
        </p:nvSpPr>
        <p:spPr>
          <a:xfrm rot="16200000">
            <a:off x="-1347654" y="2965512"/>
            <a:ext cx="4536504" cy="1143000"/>
          </a:xfrm>
        </p:spPr>
        <p:txBody>
          <a:bodyPr/>
          <a:lstStyle/>
          <a:p>
            <a:r>
              <a:rPr lang="da-DK" dirty="0" smtClean="0"/>
              <a:t>Registrer inseminering</a:t>
            </a:r>
            <a:endParaRPr lang="da-DK" dirty="0"/>
          </a:p>
        </p:txBody>
      </p:sp>
      <p:sp>
        <p:nvSpPr>
          <p:cNvPr id="7" name="Rektangel 6"/>
          <p:cNvSpPr/>
          <p:nvPr/>
        </p:nvSpPr>
        <p:spPr>
          <a:xfrm>
            <a:off x="4547045" y="21441"/>
            <a:ext cx="4572000" cy="646331"/>
          </a:xfrm>
          <a:prstGeom prst="rect">
            <a:avLst/>
          </a:prstGeom>
        </p:spPr>
        <p:txBody>
          <a:bodyPr>
            <a:spAutoFit/>
          </a:bodyPr>
          <a:lstStyle/>
          <a:p>
            <a:r>
              <a:rPr lang="da-DK" dirty="0"/>
              <a:t>Dagligt overblik </a:t>
            </a:r>
          </a:p>
          <a:p>
            <a:r>
              <a:rPr lang="da-DK" dirty="0"/>
              <a:t>Registreringsbilleder og aktuelt</a:t>
            </a:r>
          </a:p>
        </p:txBody>
      </p:sp>
    </p:spTree>
    <p:extLst>
      <p:ext uri="{BB962C8B-B14F-4D97-AF65-F5344CB8AC3E}">
        <p14:creationId xmlns:p14="http://schemas.microsoft.com/office/powerpoint/2010/main" val="86346679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Kort præsentation</a:t>
            </a:r>
            <a:endParaRPr lang="da-DK" dirty="0"/>
          </a:p>
        </p:txBody>
      </p:sp>
      <p:sp>
        <p:nvSpPr>
          <p:cNvPr id="3" name="Pladsholder til indhold 2"/>
          <p:cNvSpPr>
            <a:spLocks noGrp="1"/>
          </p:cNvSpPr>
          <p:nvPr>
            <p:ph sz="quarter" idx="17"/>
          </p:nvPr>
        </p:nvSpPr>
        <p:spPr/>
        <p:txBody>
          <a:bodyPr/>
          <a:lstStyle/>
          <a:p>
            <a:r>
              <a:rPr lang="da-DK" dirty="0" smtClean="0"/>
              <a:t>Navn</a:t>
            </a:r>
          </a:p>
          <a:p>
            <a:r>
              <a:rPr lang="da-DK" dirty="0" smtClean="0"/>
              <a:t>Ejer, medarbejder</a:t>
            </a:r>
          </a:p>
          <a:p>
            <a:r>
              <a:rPr lang="da-DK" dirty="0" smtClean="0"/>
              <a:t>CHR nr., antal køer, antal besætninger</a:t>
            </a:r>
          </a:p>
          <a:p>
            <a:r>
              <a:rPr lang="da-DK" dirty="0" smtClean="0"/>
              <a:t>Har I anvendt det nye Dyreregistrering</a:t>
            </a:r>
          </a:p>
          <a:p>
            <a:r>
              <a:rPr lang="da-DK" dirty="0" smtClean="0"/>
              <a:t>Har I brugt </a:t>
            </a:r>
            <a:r>
              <a:rPr lang="da-DK" dirty="0" err="1" smtClean="0"/>
              <a:t>SmartKoen</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2</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137965518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20</a:t>
            </a:fld>
            <a:r>
              <a:rPr lang="da-DK" smtClean="0">
                <a:solidFill>
                  <a:schemeClr val="bg1"/>
                </a:solidFill>
              </a:rPr>
              <a:t>...</a:t>
            </a:r>
            <a:r>
              <a:rPr lang="da-DK" smtClean="0"/>
              <a:t>|</a:t>
            </a:r>
            <a:endParaRPr lang="da-DK" dirty="0"/>
          </a:p>
        </p:txBody>
      </p:sp>
      <p:sp>
        <p:nvSpPr>
          <p:cNvPr id="5" name="Titel 1"/>
          <p:cNvSpPr>
            <a:spLocks noGrp="1"/>
          </p:cNvSpPr>
          <p:nvPr>
            <p:ph type="title"/>
          </p:nvPr>
        </p:nvSpPr>
        <p:spPr>
          <a:xfrm>
            <a:off x="1246895" y="757551"/>
            <a:ext cx="5256584" cy="1143000"/>
          </a:xfrm>
        </p:spPr>
        <p:txBody>
          <a:bodyPr/>
          <a:lstStyle/>
          <a:p>
            <a:r>
              <a:rPr lang="da-DK" dirty="0" smtClean="0"/>
              <a:t>Bestilling af Øremærker</a:t>
            </a:r>
            <a:endParaRPr lang="da-DK" dirty="0"/>
          </a:p>
        </p:txBody>
      </p:sp>
      <p:sp>
        <p:nvSpPr>
          <p:cNvPr id="6" name="Pladsholder til dato 3"/>
          <p:cNvSpPr txBox="1">
            <a:spLocks/>
          </p:cNvSpPr>
          <p:nvPr/>
        </p:nvSpPr>
        <p:spPr>
          <a:xfrm>
            <a:off x="1029395" y="6485732"/>
            <a:ext cx="2133600" cy="365125"/>
          </a:xfrm>
          <a:prstGeom prst="rect">
            <a:avLst/>
          </a:prstGeom>
        </p:spPr>
        <p:txBody>
          <a:bodyPr/>
          <a:ls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CCA64DCF-9E8F-4C50-9914-5300485D61E2}" type="datetime2">
              <a:rPr lang="da-DK" smtClean="0"/>
              <a:pPr>
                <a:defRPr/>
              </a:pPr>
              <a:t>12. maj 2015</a:t>
            </a:fld>
            <a:endParaRPr lang="da-DK" dirty="0"/>
          </a:p>
        </p:txBody>
      </p:sp>
      <p:sp>
        <p:nvSpPr>
          <p:cNvPr id="7" name="Pladsholder til diasnummer 4"/>
          <p:cNvSpPr txBox="1">
            <a:spLocks/>
          </p:cNvSpPr>
          <p:nvPr/>
        </p:nvSpPr>
        <p:spPr>
          <a:xfrm>
            <a:off x="261045" y="6485732"/>
            <a:ext cx="825500" cy="365125"/>
          </a:xfrm>
          <a:prstGeom prst="rect">
            <a:avLst/>
          </a:prstGeom>
        </p:spPr>
        <p:txBody>
          <a:bodyPr/>
          <a:ls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C21184CA-CF82-4A4F-89A8-CEF063EB752F}" type="slidenum">
              <a:rPr lang="da-DK" smtClean="0"/>
              <a:pPr>
                <a:defRPr/>
              </a:pPr>
              <a:t>20</a:t>
            </a:fld>
            <a:r>
              <a:rPr lang="da-DK" smtClean="0">
                <a:solidFill>
                  <a:schemeClr val="bg1"/>
                </a:solidFill>
              </a:rPr>
              <a:t>...</a:t>
            </a:r>
            <a:r>
              <a:rPr lang="da-DK" smtClean="0"/>
              <a:t>|</a:t>
            </a:r>
            <a:endParaRPr lang="da-DK"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545" y="1756840"/>
            <a:ext cx="5842321" cy="496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ktangel 8"/>
          <p:cNvSpPr/>
          <p:nvPr/>
        </p:nvSpPr>
        <p:spPr>
          <a:xfrm>
            <a:off x="2228026" y="5293437"/>
            <a:ext cx="1869938" cy="288032"/>
          </a:xfrm>
          <a:prstGeom prst="rect">
            <a:avLst/>
          </a:prstGeom>
          <a:solidFill>
            <a:schemeClr val="bg1"/>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0" name="Rektangel 9"/>
          <p:cNvSpPr/>
          <p:nvPr/>
        </p:nvSpPr>
        <p:spPr>
          <a:xfrm>
            <a:off x="4527806" y="5437453"/>
            <a:ext cx="2232248" cy="1080120"/>
          </a:xfrm>
          <a:prstGeom prst="rect">
            <a:avLst/>
          </a:prstGeom>
          <a:solidFill>
            <a:schemeClr val="bg1"/>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1" name="Rektangel 10"/>
          <p:cNvSpPr/>
          <p:nvPr/>
        </p:nvSpPr>
        <p:spPr>
          <a:xfrm>
            <a:off x="5306192" y="4657700"/>
            <a:ext cx="1197287" cy="297160"/>
          </a:xfrm>
          <a:prstGeom prst="rect">
            <a:avLst/>
          </a:prstGeom>
          <a:solidFill>
            <a:schemeClr val="bg1"/>
          </a:solidFill>
          <a:ln w="19050">
            <a:noFill/>
          </a:ln>
          <a:effectLst>
            <a:outerShdw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2" name="Ellipse 11"/>
          <p:cNvSpPr/>
          <p:nvPr/>
        </p:nvSpPr>
        <p:spPr>
          <a:xfrm>
            <a:off x="755576" y="2348880"/>
            <a:ext cx="1728192" cy="172819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3" name="Rektangel 12"/>
          <p:cNvSpPr/>
          <p:nvPr/>
        </p:nvSpPr>
        <p:spPr>
          <a:xfrm>
            <a:off x="4547045" y="21441"/>
            <a:ext cx="4572000" cy="646331"/>
          </a:xfrm>
          <a:prstGeom prst="rect">
            <a:avLst/>
          </a:prstGeom>
        </p:spPr>
        <p:txBody>
          <a:bodyPr>
            <a:spAutoFit/>
          </a:bodyPr>
          <a:lstStyle/>
          <a:p>
            <a:r>
              <a:rPr lang="da-DK" dirty="0"/>
              <a:t>Dagligt overblik </a:t>
            </a:r>
          </a:p>
          <a:p>
            <a:r>
              <a:rPr lang="da-DK" dirty="0"/>
              <a:t>Registreringsbilleder og aktuelt</a:t>
            </a:r>
          </a:p>
        </p:txBody>
      </p:sp>
    </p:spTree>
    <p:extLst>
      <p:ext uri="{BB962C8B-B14F-4D97-AF65-F5344CB8AC3E}">
        <p14:creationId xmlns:p14="http://schemas.microsoft.com/office/powerpoint/2010/main" val="79574301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88" y="1460245"/>
            <a:ext cx="7685703" cy="485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21</a:t>
            </a:fld>
            <a:r>
              <a:rPr lang="da-DK" smtClean="0">
                <a:solidFill>
                  <a:schemeClr val="bg1"/>
                </a:solidFill>
              </a:rPr>
              <a:t>...</a:t>
            </a:r>
            <a:r>
              <a:rPr lang="da-DK" smtClean="0"/>
              <a:t>|</a:t>
            </a:r>
            <a:endParaRPr lang="da-DK" dirty="0"/>
          </a:p>
        </p:txBody>
      </p:sp>
      <p:sp>
        <p:nvSpPr>
          <p:cNvPr id="11" name="Titel 1"/>
          <p:cNvSpPr txBox="1">
            <a:spLocks/>
          </p:cNvSpPr>
          <p:nvPr/>
        </p:nvSpPr>
        <p:spPr bwMode="auto">
          <a:xfrm>
            <a:off x="969773" y="353073"/>
            <a:ext cx="771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000" b="1" kern="1200">
                <a:solidFill>
                  <a:schemeClr val="tx1">
                    <a:lumMod val="75000"/>
                  </a:schemeClr>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r>
              <a:rPr lang="da-DK" dirty="0" smtClean="0"/>
              <a:t>Faste opgaver</a:t>
            </a:r>
            <a:endParaRPr lang="da-DK" dirty="0"/>
          </a:p>
        </p:txBody>
      </p:sp>
      <p:sp>
        <p:nvSpPr>
          <p:cNvPr id="12" name="Pladsholder til dato 3"/>
          <p:cNvSpPr txBox="1">
            <a:spLocks/>
          </p:cNvSpPr>
          <p:nvPr/>
        </p:nvSpPr>
        <p:spPr>
          <a:xfrm>
            <a:off x="1029395" y="6485732"/>
            <a:ext cx="2133600" cy="365125"/>
          </a:xfrm>
          <a:prstGeom prst="rect">
            <a:avLst/>
          </a:prstGeom>
        </p:spPr>
        <p:txBody>
          <a:bodyPr/>
          <a:lstStyle>
            <a:defPPr>
              <a:defRPr lang="da-DK"/>
            </a:defPPr>
            <a:lvl1pPr algn="l" defTabSz="457200" rtl="0" fontAlgn="base">
              <a:spcBef>
                <a:spcPct val="0"/>
              </a:spcBef>
              <a:spcAft>
                <a:spcPct val="0"/>
              </a:spcAft>
              <a:defRPr sz="1200" kern="1200" smtClean="0">
                <a:solidFill>
                  <a:schemeClr val="tx1">
                    <a:tint val="75000"/>
                  </a:schemeClr>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CCA64DCF-9E8F-4C50-9914-5300485D61E2}" type="datetime2">
              <a:rPr lang="da-DK" smtClean="0"/>
              <a:pPr>
                <a:defRPr/>
              </a:pPr>
              <a:t>12. maj 2015</a:t>
            </a:fld>
            <a:endParaRPr lang="da-DK" dirty="0"/>
          </a:p>
        </p:txBody>
      </p:sp>
      <p:sp>
        <p:nvSpPr>
          <p:cNvPr id="13" name="Pladsholder til diasnummer 4"/>
          <p:cNvSpPr txBox="1">
            <a:spLocks/>
          </p:cNvSpPr>
          <p:nvPr/>
        </p:nvSpPr>
        <p:spPr>
          <a:xfrm>
            <a:off x="261045" y="6485732"/>
            <a:ext cx="825500" cy="365125"/>
          </a:xfrm>
          <a:prstGeom prst="rect">
            <a:avLst/>
          </a:prstGeom>
        </p:spPr>
        <p:txBody>
          <a:bodyPr/>
          <a:lstStyle>
            <a:defPPr>
              <a:defRPr lang="da-DK"/>
            </a:defPPr>
            <a:lvl1pPr algn="r" defTabSz="457200" rtl="0" fontAlgn="base">
              <a:spcBef>
                <a:spcPct val="0"/>
              </a:spcBef>
              <a:spcAft>
                <a:spcPct val="0"/>
              </a:spcAft>
              <a:defRPr sz="1200" kern="1200" smtClean="0">
                <a:solidFill>
                  <a:schemeClr val="tx1">
                    <a:tint val="75000"/>
                  </a:schemeClr>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C21184CA-CF82-4A4F-89A8-CEF063EB752F}" type="slidenum">
              <a:rPr lang="da-DK" smtClean="0"/>
              <a:pPr>
                <a:defRPr/>
              </a:pPr>
              <a:t>21</a:t>
            </a:fld>
            <a:r>
              <a:rPr lang="da-DK" smtClean="0">
                <a:solidFill>
                  <a:schemeClr val="bg1"/>
                </a:solidFill>
              </a:rPr>
              <a:t>...</a:t>
            </a:r>
            <a:r>
              <a:rPr lang="da-DK" smtClean="0"/>
              <a:t>|</a:t>
            </a:r>
            <a:endParaRPr lang="da-DK" dirty="0"/>
          </a:p>
        </p:txBody>
      </p:sp>
      <p:sp>
        <p:nvSpPr>
          <p:cNvPr id="20" name="Rektangel 19"/>
          <p:cNvSpPr/>
          <p:nvPr/>
        </p:nvSpPr>
        <p:spPr>
          <a:xfrm>
            <a:off x="6545675" y="0"/>
            <a:ext cx="2598325" cy="646331"/>
          </a:xfrm>
          <a:prstGeom prst="rect">
            <a:avLst/>
          </a:prstGeom>
        </p:spPr>
        <p:txBody>
          <a:bodyPr wrap="square">
            <a:spAutoFit/>
          </a:bodyPr>
          <a:lstStyle/>
          <a:p>
            <a:r>
              <a:rPr lang="da-DK" dirty="0"/>
              <a:t>Dagligt overblik </a:t>
            </a:r>
          </a:p>
          <a:p>
            <a:r>
              <a:rPr lang="da-DK" dirty="0"/>
              <a:t>Arbejdslister og </a:t>
            </a:r>
            <a:r>
              <a:rPr lang="da-DK" dirty="0" smtClean="0"/>
              <a:t>Ko-kort</a:t>
            </a:r>
            <a:endParaRPr lang="da-DK" dirty="0"/>
          </a:p>
        </p:txBody>
      </p:sp>
      <p:grpSp>
        <p:nvGrpSpPr>
          <p:cNvPr id="15" name="Gruppe 14"/>
          <p:cNvGrpSpPr/>
          <p:nvPr/>
        </p:nvGrpSpPr>
        <p:grpSpPr>
          <a:xfrm>
            <a:off x="-1476672" y="2276872"/>
            <a:ext cx="6120680" cy="4104456"/>
            <a:chOff x="4067944" y="2332012"/>
            <a:chExt cx="5918768" cy="3423890"/>
          </a:xfrm>
        </p:grpSpPr>
        <p:sp>
          <p:nvSpPr>
            <p:cNvPr id="16" name="Proces 15"/>
            <p:cNvSpPr/>
            <p:nvPr/>
          </p:nvSpPr>
          <p:spPr>
            <a:xfrm>
              <a:off x="4067944" y="2332012"/>
              <a:ext cx="144016" cy="108000"/>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7" name="Proces 16"/>
            <p:cNvSpPr/>
            <p:nvPr/>
          </p:nvSpPr>
          <p:spPr>
            <a:xfrm>
              <a:off x="6296186" y="3137633"/>
              <a:ext cx="3690526" cy="2618269"/>
            </a:xfrm>
            <a:prstGeom prst="flowChartProcess">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grpSp>
    </p:spTree>
    <p:extLst>
      <p:ext uri="{BB962C8B-B14F-4D97-AF65-F5344CB8AC3E}">
        <p14:creationId xmlns:p14="http://schemas.microsoft.com/office/powerpoint/2010/main" val="336145695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8381" y="836712"/>
            <a:ext cx="8077200" cy="1143000"/>
          </a:xfrm>
        </p:spPr>
        <p:txBody>
          <a:bodyPr/>
          <a:lstStyle/>
          <a:p>
            <a:r>
              <a:rPr lang="da-DK" dirty="0" smtClean="0"/>
              <a:t>Intention med faste opgaver på arbejdslister </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22</a:t>
            </a:fld>
            <a:r>
              <a:rPr lang="da-DK" smtClean="0">
                <a:solidFill>
                  <a:schemeClr val="bg1"/>
                </a:solidFill>
              </a:rPr>
              <a:t>...</a:t>
            </a:r>
            <a:r>
              <a:rPr lang="da-DK" smtClean="0"/>
              <a:t>|</a:t>
            </a:r>
            <a:endParaRPr lang="da-DK" dirty="0"/>
          </a:p>
        </p:txBody>
      </p:sp>
      <p:sp>
        <p:nvSpPr>
          <p:cNvPr id="6" name="Pladsholder til indhold 5"/>
          <p:cNvSpPr>
            <a:spLocks noGrp="1"/>
          </p:cNvSpPr>
          <p:nvPr>
            <p:ph sz="quarter" idx="17"/>
          </p:nvPr>
        </p:nvSpPr>
        <p:spPr>
          <a:xfrm>
            <a:off x="971550" y="2492896"/>
            <a:ext cx="7715250" cy="4184650"/>
          </a:xfrm>
        </p:spPr>
        <p:txBody>
          <a:bodyPr/>
          <a:lstStyle/>
          <a:p>
            <a:r>
              <a:rPr lang="da-DK" dirty="0"/>
              <a:t>Målrette den information, som skal bruges til at udføre de rutinemæssige handlinger i stalden</a:t>
            </a:r>
          </a:p>
          <a:p>
            <a:pPr lvl="1"/>
            <a:r>
              <a:rPr lang="da-DK" dirty="0"/>
              <a:t>Hvilke dyr skal flyttes/gøres noget ved </a:t>
            </a:r>
          </a:p>
          <a:p>
            <a:pPr lvl="1"/>
            <a:r>
              <a:rPr lang="da-DK" dirty="0"/>
              <a:t>Oplysninger om de enkelte </a:t>
            </a:r>
            <a:r>
              <a:rPr lang="da-DK" dirty="0" smtClean="0"/>
              <a:t>dyr</a:t>
            </a:r>
          </a:p>
          <a:p>
            <a:pPr lvl="1"/>
            <a:r>
              <a:rPr lang="da-DK" dirty="0" smtClean="0"/>
              <a:t>Afslut med at lave den relevante registrering</a:t>
            </a:r>
            <a:endParaRPr lang="da-DK" dirty="0"/>
          </a:p>
          <a:p>
            <a:endParaRPr lang="da-DK" dirty="0"/>
          </a:p>
        </p:txBody>
      </p:sp>
      <p:sp>
        <p:nvSpPr>
          <p:cNvPr id="7" name="Rektangel 6"/>
          <p:cNvSpPr/>
          <p:nvPr/>
        </p:nvSpPr>
        <p:spPr>
          <a:xfrm>
            <a:off x="6526757" y="21441"/>
            <a:ext cx="2617243" cy="646331"/>
          </a:xfrm>
          <a:prstGeom prst="rect">
            <a:avLst/>
          </a:prstGeom>
        </p:spPr>
        <p:txBody>
          <a:bodyPr wrap="square">
            <a:spAutoFit/>
          </a:bodyPr>
          <a:lstStyle/>
          <a:p>
            <a:r>
              <a:rPr lang="da-DK" dirty="0"/>
              <a:t>Dagligt overblik </a:t>
            </a:r>
          </a:p>
          <a:p>
            <a:r>
              <a:rPr lang="da-DK" dirty="0"/>
              <a:t>Arbejdslister og </a:t>
            </a:r>
            <a:r>
              <a:rPr lang="da-DK" dirty="0" smtClean="0"/>
              <a:t>Ko-kort</a:t>
            </a:r>
            <a:endParaRPr lang="da-DK" dirty="0"/>
          </a:p>
        </p:txBody>
      </p:sp>
    </p:spTree>
    <p:extLst>
      <p:ext uri="{BB962C8B-B14F-4D97-AF65-F5344CB8AC3E}">
        <p14:creationId xmlns:p14="http://schemas.microsoft.com/office/powerpoint/2010/main" val="414669803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1888" y="667772"/>
            <a:ext cx="8077200" cy="1143000"/>
          </a:xfrm>
        </p:spPr>
        <p:txBody>
          <a:bodyPr/>
          <a:lstStyle/>
          <a:p>
            <a:r>
              <a:rPr lang="da-DK" dirty="0" smtClean="0"/>
              <a:t>Opmærksomhedspunkter vedr. arbejdslisterne</a:t>
            </a:r>
            <a:endParaRPr lang="da-DK" dirty="0"/>
          </a:p>
        </p:txBody>
      </p:sp>
      <p:sp>
        <p:nvSpPr>
          <p:cNvPr id="3" name="Pladsholder til indhold 2"/>
          <p:cNvSpPr>
            <a:spLocks noGrp="1"/>
          </p:cNvSpPr>
          <p:nvPr>
            <p:ph sz="quarter" idx="17"/>
          </p:nvPr>
        </p:nvSpPr>
        <p:spPr/>
        <p:txBody>
          <a:bodyPr/>
          <a:lstStyle/>
          <a:p>
            <a:r>
              <a:rPr lang="da-DK" dirty="0" smtClean="0"/>
              <a:t>Listen beregnes på den ugedag, den er placeret på i ”kalenderen”</a:t>
            </a:r>
          </a:p>
          <a:p>
            <a:r>
              <a:rPr lang="da-DK" dirty="0" smtClean="0"/>
              <a:t>Du kan vise næste uges lister, når der er under 6 dage til</a:t>
            </a:r>
          </a:p>
          <a:p>
            <a:r>
              <a:rPr lang="da-DK" dirty="0" smtClean="0"/>
              <a:t>Du kan sortere på kolonneoverskrifter</a:t>
            </a:r>
          </a:p>
          <a:p>
            <a:r>
              <a:rPr lang="da-DK" dirty="0" smtClean="0"/>
              <a:t>Klik på et dyr for at åbne ko-kortet</a:t>
            </a:r>
          </a:p>
          <a:p>
            <a:r>
              <a:rPr lang="da-DK" dirty="0" smtClean="0"/>
              <a:t>Hvis du har flere besætninger, skal du ofte have ”besætning” med i dine kriterier</a:t>
            </a:r>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23</a:t>
            </a:fld>
            <a:r>
              <a:rPr lang="da-DK" smtClean="0">
                <a:solidFill>
                  <a:schemeClr val="bg1"/>
                </a:solidFill>
              </a:rPr>
              <a:t>...</a:t>
            </a:r>
            <a:r>
              <a:rPr lang="da-DK" smtClean="0"/>
              <a:t>|</a:t>
            </a:r>
            <a:endParaRPr lang="da-DK" dirty="0"/>
          </a:p>
        </p:txBody>
      </p:sp>
      <p:sp>
        <p:nvSpPr>
          <p:cNvPr id="6" name="Rektangel 5"/>
          <p:cNvSpPr/>
          <p:nvPr/>
        </p:nvSpPr>
        <p:spPr>
          <a:xfrm>
            <a:off x="6310733" y="31731"/>
            <a:ext cx="2833267" cy="646331"/>
          </a:xfrm>
          <a:prstGeom prst="rect">
            <a:avLst/>
          </a:prstGeom>
        </p:spPr>
        <p:txBody>
          <a:bodyPr wrap="square">
            <a:spAutoFit/>
          </a:bodyPr>
          <a:lstStyle/>
          <a:p>
            <a:r>
              <a:rPr lang="da-DK" dirty="0"/>
              <a:t>Dagligt overblik </a:t>
            </a:r>
          </a:p>
          <a:p>
            <a:r>
              <a:rPr lang="da-DK" dirty="0"/>
              <a:t>Arbejdslister og </a:t>
            </a:r>
            <a:r>
              <a:rPr lang="da-DK" dirty="0" smtClean="0"/>
              <a:t>Ko-kort</a:t>
            </a:r>
            <a:endParaRPr lang="da-DK" dirty="0"/>
          </a:p>
        </p:txBody>
      </p:sp>
    </p:spTree>
    <p:extLst>
      <p:ext uri="{BB962C8B-B14F-4D97-AF65-F5344CB8AC3E}">
        <p14:creationId xmlns:p14="http://schemas.microsoft.com/office/powerpoint/2010/main" val="13387137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00" y="0"/>
            <a:ext cx="4176064" cy="1143000"/>
          </a:xfrm>
        </p:spPr>
        <p:txBody>
          <a:bodyPr/>
          <a:lstStyle/>
          <a:p>
            <a:r>
              <a:rPr lang="da-DK" dirty="0"/>
              <a:t>Kalve til salg</a:t>
            </a:r>
          </a:p>
        </p:txBody>
      </p:sp>
      <p:sp>
        <p:nvSpPr>
          <p:cNvPr id="3" name="Pladsholder til indhold 2"/>
          <p:cNvSpPr>
            <a:spLocks noGrp="1"/>
          </p:cNvSpPr>
          <p:nvPr>
            <p:ph sz="quarter" idx="17"/>
          </p:nvPr>
        </p:nvSpPr>
        <p:spPr/>
        <p:txBody>
          <a:bodyPr/>
          <a:lstStyle/>
          <a:p>
            <a:endParaRPr lang="da-DK"/>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24</a:t>
            </a:fld>
            <a:r>
              <a:rPr lang="da-DK" smtClean="0">
                <a:solidFill>
                  <a:schemeClr val="bg1"/>
                </a:solidFill>
              </a:rPr>
              <a:t>...</a:t>
            </a:r>
            <a:r>
              <a:rPr lang="da-DK" smtClean="0"/>
              <a:t>|</a:t>
            </a:r>
            <a:endParaRPr lang="da-DK"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 y="1556792"/>
            <a:ext cx="9072000" cy="444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Lige pilforbindelse 6"/>
          <p:cNvCxnSpPr/>
          <p:nvPr/>
        </p:nvCxnSpPr>
        <p:spPr>
          <a:xfrm flipH="1">
            <a:off x="899592" y="1340768"/>
            <a:ext cx="648072" cy="1080120"/>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Rektangel 7"/>
          <p:cNvSpPr/>
          <p:nvPr/>
        </p:nvSpPr>
        <p:spPr>
          <a:xfrm>
            <a:off x="6310733" y="31731"/>
            <a:ext cx="2833267" cy="646331"/>
          </a:xfrm>
          <a:prstGeom prst="rect">
            <a:avLst/>
          </a:prstGeom>
        </p:spPr>
        <p:txBody>
          <a:bodyPr wrap="square">
            <a:spAutoFit/>
          </a:bodyPr>
          <a:lstStyle/>
          <a:p>
            <a:r>
              <a:rPr lang="da-DK" dirty="0"/>
              <a:t>Dagligt overblik </a:t>
            </a:r>
          </a:p>
          <a:p>
            <a:r>
              <a:rPr lang="da-DK" dirty="0"/>
              <a:t>Arbejdslister og </a:t>
            </a:r>
            <a:r>
              <a:rPr lang="da-DK" dirty="0" smtClean="0"/>
              <a:t>Ko-kort</a:t>
            </a:r>
            <a:endParaRPr lang="da-DK" dirty="0"/>
          </a:p>
        </p:txBody>
      </p:sp>
    </p:spTree>
    <p:extLst>
      <p:ext uri="{BB962C8B-B14F-4D97-AF65-F5344CB8AC3E}">
        <p14:creationId xmlns:p14="http://schemas.microsoft.com/office/powerpoint/2010/main" val="250666650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8889" y="454735"/>
            <a:ext cx="6309144" cy="1143000"/>
          </a:xfrm>
        </p:spPr>
        <p:txBody>
          <a:bodyPr/>
          <a:lstStyle/>
          <a:p>
            <a:r>
              <a:rPr lang="da-DK" dirty="0" smtClean="0"/>
              <a:t>Kalve til salg</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25</a:t>
            </a:fld>
            <a:r>
              <a:rPr lang="da-DK" smtClean="0">
                <a:solidFill>
                  <a:schemeClr val="bg1"/>
                </a:solidFill>
              </a:rPr>
              <a:t>...</a:t>
            </a:r>
            <a:r>
              <a:rPr lang="da-DK" smtClean="0"/>
              <a:t>|</a:t>
            </a:r>
            <a:endParaRPr lang="da-DK" dirty="0"/>
          </a:p>
        </p:txBody>
      </p:sp>
      <p:sp>
        <p:nvSpPr>
          <p:cNvPr id="16" name="Rektangel 15"/>
          <p:cNvSpPr/>
          <p:nvPr/>
        </p:nvSpPr>
        <p:spPr>
          <a:xfrm>
            <a:off x="6427664" y="21441"/>
            <a:ext cx="2710988" cy="646331"/>
          </a:xfrm>
          <a:prstGeom prst="rect">
            <a:avLst/>
          </a:prstGeom>
        </p:spPr>
        <p:txBody>
          <a:bodyPr wrap="square">
            <a:spAutoFit/>
          </a:bodyPr>
          <a:lstStyle/>
          <a:p>
            <a:r>
              <a:rPr lang="da-DK" dirty="0"/>
              <a:t>Dagligt overblik </a:t>
            </a:r>
          </a:p>
          <a:p>
            <a:r>
              <a:rPr lang="da-DK" dirty="0"/>
              <a:t>Arbejdslister og </a:t>
            </a:r>
            <a:r>
              <a:rPr lang="da-DK" dirty="0" smtClean="0"/>
              <a:t>Ko-kort</a:t>
            </a:r>
            <a:endParaRPr lang="da-DK"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380" y="1268760"/>
            <a:ext cx="6868616" cy="521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Lige pilforbindelse 14"/>
          <p:cNvCxnSpPr/>
          <p:nvPr/>
        </p:nvCxnSpPr>
        <p:spPr>
          <a:xfrm flipH="1">
            <a:off x="4412676" y="1196752"/>
            <a:ext cx="1107007" cy="1558864"/>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ktangel 13"/>
          <p:cNvSpPr/>
          <p:nvPr/>
        </p:nvSpPr>
        <p:spPr>
          <a:xfrm>
            <a:off x="5076056" y="6219890"/>
            <a:ext cx="612000" cy="26584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8" name="Rektangel 7"/>
          <p:cNvSpPr/>
          <p:nvPr/>
        </p:nvSpPr>
        <p:spPr>
          <a:xfrm>
            <a:off x="3728676" y="6263578"/>
            <a:ext cx="684000" cy="25008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20" name="Proces 19"/>
          <p:cNvSpPr/>
          <p:nvPr/>
        </p:nvSpPr>
        <p:spPr>
          <a:xfrm>
            <a:off x="1547664" y="3501009"/>
            <a:ext cx="576064" cy="2718881"/>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Tree>
    <p:extLst>
      <p:ext uri="{BB962C8B-B14F-4D97-AF65-F5344CB8AC3E}">
        <p14:creationId xmlns:p14="http://schemas.microsoft.com/office/powerpoint/2010/main" val="3259736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Intention med </a:t>
            </a:r>
            <a:r>
              <a:rPr lang="da-DK" dirty="0" smtClean="0"/>
              <a:t>udsætterlisten</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26</a:t>
            </a:fld>
            <a:r>
              <a:rPr lang="da-DK" smtClean="0">
                <a:solidFill>
                  <a:schemeClr val="bg1"/>
                </a:solidFill>
              </a:rPr>
              <a:t>...</a:t>
            </a:r>
            <a:r>
              <a:rPr lang="da-DK" smtClean="0"/>
              <a:t>|</a:t>
            </a:r>
            <a:endParaRPr lang="da-DK" dirty="0"/>
          </a:p>
        </p:txBody>
      </p:sp>
      <p:sp>
        <p:nvSpPr>
          <p:cNvPr id="7" name="Pladsholder til indhold 6"/>
          <p:cNvSpPr>
            <a:spLocks noGrp="1"/>
          </p:cNvSpPr>
          <p:nvPr>
            <p:ph sz="quarter" idx="17"/>
          </p:nvPr>
        </p:nvSpPr>
        <p:spPr>
          <a:xfrm>
            <a:off x="1051535" y="1916832"/>
            <a:ext cx="7355160" cy="3959845"/>
          </a:xfrm>
        </p:spPr>
        <p:txBody>
          <a:bodyPr>
            <a:normAutofit lnSpcReduction="10000"/>
          </a:bodyPr>
          <a:lstStyle/>
          <a:p>
            <a:r>
              <a:rPr lang="da-DK" dirty="0"/>
              <a:t>At samle den information, der skal bruges i forbindelse med valg af udsætterkøer</a:t>
            </a:r>
          </a:p>
          <a:p>
            <a:r>
              <a:rPr lang="da-DK" dirty="0"/>
              <a:t>Markere hvilke køer, som skal med næste gang, der sendes køer til slagt</a:t>
            </a:r>
          </a:p>
          <a:p>
            <a:r>
              <a:rPr lang="da-DK" dirty="0"/>
              <a:t>Sætte afgangsårsag på i forbindelse med udvælgelsen</a:t>
            </a:r>
          </a:p>
          <a:p>
            <a:r>
              <a:rPr lang="da-DK" dirty="0"/>
              <a:t>At gøre det nemt at lave en udskrift til </a:t>
            </a:r>
            <a:r>
              <a:rPr lang="da-DK" dirty="0" smtClean="0"/>
              <a:t>vognmanden</a:t>
            </a:r>
          </a:p>
          <a:p>
            <a:r>
              <a:rPr lang="da-DK" dirty="0" smtClean="0"/>
              <a:t>Udsætterlisten kan også skrives ud med alle dyr på listen</a:t>
            </a:r>
            <a:endParaRPr lang="da-DK" dirty="0"/>
          </a:p>
          <a:p>
            <a:endParaRPr lang="da-DK" dirty="0"/>
          </a:p>
        </p:txBody>
      </p:sp>
      <p:sp>
        <p:nvSpPr>
          <p:cNvPr id="6" name="Rektangel 5"/>
          <p:cNvSpPr/>
          <p:nvPr/>
        </p:nvSpPr>
        <p:spPr>
          <a:xfrm>
            <a:off x="6454749" y="21441"/>
            <a:ext cx="2689251" cy="646331"/>
          </a:xfrm>
          <a:prstGeom prst="rect">
            <a:avLst/>
          </a:prstGeom>
        </p:spPr>
        <p:txBody>
          <a:bodyPr wrap="square">
            <a:spAutoFit/>
          </a:bodyPr>
          <a:lstStyle/>
          <a:p>
            <a:r>
              <a:rPr lang="da-DK" dirty="0"/>
              <a:t>Dagligt overblik </a:t>
            </a:r>
          </a:p>
          <a:p>
            <a:r>
              <a:rPr lang="da-DK" dirty="0"/>
              <a:t>Arbejdslister og </a:t>
            </a:r>
            <a:r>
              <a:rPr lang="da-DK" dirty="0" smtClean="0"/>
              <a:t>Ko-kort</a:t>
            </a:r>
            <a:endParaRPr lang="da-DK" dirty="0"/>
          </a:p>
        </p:txBody>
      </p:sp>
    </p:spTree>
    <p:extLst>
      <p:ext uri="{BB962C8B-B14F-4D97-AF65-F5344CB8AC3E}">
        <p14:creationId xmlns:p14="http://schemas.microsoft.com/office/powerpoint/2010/main" val="307393646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546" y="0"/>
            <a:ext cx="7714800" cy="1143000"/>
          </a:xfrm>
        </p:spPr>
        <p:txBody>
          <a:bodyPr/>
          <a:lstStyle/>
          <a:p>
            <a:r>
              <a:rPr lang="da-DK" dirty="0" smtClean="0"/>
              <a:t>Udsætterlisten</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27</a:t>
            </a:fld>
            <a:r>
              <a:rPr lang="da-DK" smtClean="0">
                <a:solidFill>
                  <a:schemeClr val="bg1"/>
                </a:solidFill>
              </a:rPr>
              <a:t>...</a:t>
            </a:r>
            <a:r>
              <a:rPr lang="da-DK" smtClean="0"/>
              <a:t>|</a:t>
            </a:r>
            <a:endParaRPr lang="da-DK" dirty="0"/>
          </a:p>
        </p:txBody>
      </p:sp>
      <p:sp>
        <p:nvSpPr>
          <p:cNvPr id="7" name="Proces 6"/>
          <p:cNvSpPr/>
          <p:nvPr/>
        </p:nvSpPr>
        <p:spPr>
          <a:xfrm>
            <a:off x="91163" y="3777243"/>
            <a:ext cx="288032" cy="3096344"/>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6" name="Proces 5"/>
          <p:cNvSpPr/>
          <p:nvPr/>
        </p:nvSpPr>
        <p:spPr>
          <a:xfrm>
            <a:off x="235179" y="3517282"/>
            <a:ext cx="288032" cy="3096344"/>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5" y="1497829"/>
            <a:ext cx="9000000" cy="382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ktangel 7"/>
          <p:cNvSpPr/>
          <p:nvPr/>
        </p:nvSpPr>
        <p:spPr>
          <a:xfrm>
            <a:off x="6454749" y="21441"/>
            <a:ext cx="2689251" cy="646331"/>
          </a:xfrm>
          <a:prstGeom prst="rect">
            <a:avLst/>
          </a:prstGeom>
        </p:spPr>
        <p:txBody>
          <a:bodyPr wrap="square">
            <a:spAutoFit/>
          </a:bodyPr>
          <a:lstStyle/>
          <a:p>
            <a:r>
              <a:rPr lang="da-DK" dirty="0"/>
              <a:t>Dagligt overblik </a:t>
            </a:r>
          </a:p>
          <a:p>
            <a:r>
              <a:rPr lang="da-DK" dirty="0"/>
              <a:t>Arbejdslister og </a:t>
            </a:r>
            <a:r>
              <a:rPr lang="da-DK" dirty="0" smtClean="0"/>
              <a:t>Ko-kort</a:t>
            </a:r>
            <a:endParaRPr lang="da-DK" dirty="0"/>
          </a:p>
        </p:txBody>
      </p:sp>
    </p:spTree>
    <p:extLst>
      <p:ext uri="{BB962C8B-B14F-4D97-AF65-F5344CB8AC3E}">
        <p14:creationId xmlns:p14="http://schemas.microsoft.com/office/powerpoint/2010/main" val="400628046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548680"/>
            <a:ext cx="8077200" cy="1143000"/>
          </a:xfrm>
        </p:spPr>
        <p:txBody>
          <a:bodyPr/>
          <a:lstStyle/>
          <a:p>
            <a:r>
              <a:rPr lang="da-DK" dirty="0" smtClean="0"/>
              <a:t>Opmærksomhedspunkter vedr. Udsætterlisten</a:t>
            </a:r>
            <a:endParaRPr lang="da-DK" dirty="0"/>
          </a:p>
        </p:txBody>
      </p:sp>
      <p:sp>
        <p:nvSpPr>
          <p:cNvPr id="3" name="Pladsholder til indhold 2"/>
          <p:cNvSpPr>
            <a:spLocks noGrp="1"/>
          </p:cNvSpPr>
          <p:nvPr>
            <p:ph sz="quarter" idx="17"/>
          </p:nvPr>
        </p:nvSpPr>
        <p:spPr/>
        <p:txBody>
          <a:bodyPr/>
          <a:lstStyle/>
          <a:p>
            <a:r>
              <a:rPr lang="da-DK" dirty="0" smtClean="0"/>
              <a:t>Markeringen på listen svarer ikke til kode 60. </a:t>
            </a:r>
          </a:p>
          <a:p>
            <a:r>
              <a:rPr lang="da-DK" dirty="0" smtClean="0"/>
              <a:t>Det er ny kode som anvendes på dyr som sendes næste gang</a:t>
            </a:r>
          </a:p>
          <a:p>
            <a:r>
              <a:rPr lang="da-DK" dirty="0" smtClean="0"/>
              <a:t>Udsætter markering kan sættes via </a:t>
            </a:r>
            <a:r>
              <a:rPr lang="da-DK" dirty="0" err="1" smtClean="0"/>
              <a:t>kokortet</a:t>
            </a:r>
            <a:r>
              <a:rPr lang="da-DK" dirty="0" smtClean="0"/>
              <a:t> eller via </a:t>
            </a:r>
            <a:r>
              <a:rPr lang="da-DK" dirty="0" err="1" smtClean="0"/>
              <a:t>SmartKoen</a:t>
            </a:r>
            <a:endParaRPr lang="da-DK" dirty="0" smtClean="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28</a:t>
            </a:fld>
            <a:r>
              <a:rPr lang="da-DK" smtClean="0">
                <a:solidFill>
                  <a:schemeClr val="bg1"/>
                </a:solidFill>
              </a:rPr>
              <a:t>...</a:t>
            </a:r>
            <a:r>
              <a:rPr lang="da-DK" smtClean="0"/>
              <a:t>|</a:t>
            </a:r>
            <a:endParaRPr lang="da-DK" dirty="0"/>
          </a:p>
        </p:txBody>
      </p:sp>
      <p:sp>
        <p:nvSpPr>
          <p:cNvPr id="6" name="Rektangel 5"/>
          <p:cNvSpPr/>
          <p:nvPr/>
        </p:nvSpPr>
        <p:spPr>
          <a:xfrm>
            <a:off x="6444208" y="21441"/>
            <a:ext cx="2674836" cy="646331"/>
          </a:xfrm>
          <a:prstGeom prst="rect">
            <a:avLst/>
          </a:prstGeom>
        </p:spPr>
        <p:txBody>
          <a:bodyPr wrap="square">
            <a:spAutoFit/>
          </a:bodyPr>
          <a:lstStyle/>
          <a:p>
            <a:r>
              <a:rPr lang="da-DK" dirty="0"/>
              <a:t>Dagligt overblik </a:t>
            </a:r>
          </a:p>
          <a:p>
            <a:r>
              <a:rPr lang="da-DK" dirty="0"/>
              <a:t>Arbejdslister og </a:t>
            </a:r>
            <a:r>
              <a:rPr lang="da-DK" dirty="0" smtClean="0"/>
              <a:t>Ko-kort</a:t>
            </a:r>
            <a:endParaRPr lang="da-DK" dirty="0"/>
          </a:p>
        </p:txBody>
      </p:sp>
    </p:spTree>
    <p:extLst>
      <p:ext uri="{BB962C8B-B14F-4D97-AF65-F5344CB8AC3E}">
        <p14:creationId xmlns:p14="http://schemas.microsoft.com/office/powerpoint/2010/main" val="4098311894"/>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29</a:t>
            </a:fld>
            <a:r>
              <a:rPr lang="da-DK" smtClean="0">
                <a:solidFill>
                  <a:schemeClr val="bg1"/>
                </a:solidFill>
              </a:rPr>
              <a:t>...</a:t>
            </a:r>
            <a:r>
              <a:rPr lang="da-DK" smtClean="0"/>
              <a:t>|</a:t>
            </a:r>
            <a:endParaRPr lang="da-DK" dirty="0"/>
          </a:p>
        </p:txBody>
      </p:sp>
      <p:sp>
        <p:nvSpPr>
          <p:cNvPr id="2" name="Titel 1"/>
          <p:cNvSpPr>
            <a:spLocks noGrp="1"/>
          </p:cNvSpPr>
          <p:nvPr>
            <p:ph type="title"/>
          </p:nvPr>
        </p:nvSpPr>
        <p:spPr>
          <a:xfrm>
            <a:off x="711200" y="125761"/>
            <a:ext cx="4680520" cy="1143000"/>
          </a:xfrm>
        </p:spPr>
        <p:txBody>
          <a:bodyPr/>
          <a:lstStyle/>
          <a:p>
            <a:r>
              <a:rPr lang="da-DK" dirty="0" smtClean="0"/>
              <a:t>Ko-kort</a:t>
            </a:r>
            <a:endParaRPr lang="da-DK" dirty="0"/>
          </a:p>
        </p:txBody>
      </p:sp>
      <p:grpSp>
        <p:nvGrpSpPr>
          <p:cNvPr id="8" name="Gruppe 7"/>
          <p:cNvGrpSpPr/>
          <p:nvPr/>
        </p:nvGrpSpPr>
        <p:grpSpPr>
          <a:xfrm>
            <a:off x="2438358" y="667772"/>
            <a:ext cx="6543113" cy="5215410"/>
            <a:chOff x="481757" y="-234540"/>
            <a:chExt cx="7016419" cy="5881712"/>
          </a:xfrm>
        </p:grpSpPr>
        <p:sp>
          <p:nvSpPr>
            <p:cNvPr id="6" name="Tekstboks 5"/>
            <p:cNvSpPr txBox="1"/>
            <p:nvPr/>
          </p:nvSpPr>
          <p:spPr>
            <a:xfrm>
              <a:off x="5543814" y="-234540"/>
              <a:ext cx="1886041" cy="659484"/>
            </a:xfrm>
            <a:prstGeom prst="rect">
              <a:avLst/>
            </a:prstGeom>
            <a:noFill/>
          </p:spPr>
          <p:txBody>
            <a:bodyPr wrap="none" rtlCol="0">
              <a:spAutoFit/>
            </a:bodyPr>
            <a:lstStyle/>
            <a:p>
              <a:r>
                <a:rPr lang="da-DK" sz="1600" dirty="0" smtClean="0">
                  <a:solidFill>
                    <a:srgbClr val="FF0000"/>
                  </a:solidFill>
                </a:rPr>
                <a:t>Indtast her eller</a:t>
              </a:r>
            </a:p>
            <a:p>
              <a:r>
                <a:rPr lang="da-DK" sz="1600" dirty="0" smtClean="0">
                  <a:solidFill>
                    <a:srgbClr val="FF0000"/>
                  </a:solidFill>
                </a:rPr>
                <a:t>et klik på en liste </a:t>
              </a:r>
              <a:endParaRPr lang="da-DK" sz="1600" dirty="0">
                <a:solidFill>
                  <a:srgbClr val="FF0000"/>
                </a:solidFill>
              </a:endParaRPr>
            </a:p>
          </p:txBody>
        </p:sp>
        <p:sp>
          <p:nvSpPr>
            <p:cNvPr id="14" name="Proces 13"/>
            <p:cNvSpPr/>
            <p:nvPr/>
          </p:nvSpPr>
          <p:spPr>
            <a:xfrm>
              <a:off x="481757" y="3166120"/>
              <a:ext cx="273819" cy="144016"/>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7" name="Proces 6"/>
            <p:cNvSpPr/>
            <p:nvPr/>
          </p:nvSpPr>
          <p:spPr>
            <a:xfrm>
              <a:off x="7073293" y="4347853"/>
              <a:ext cx="424883" cy="1299319"/>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grpSp>
      <p:sp>
        <p:nvSpPr>
          <p:cNvPr id="11" name="Rektangel 10"/>
          <p:cNvSpPr/>
          <p:nvPr/>
        </p:nvSpPr>
        <p:spPr>
          <a:xfrm>
            <a:off x="6444208" y="21441"/>
            <a:ext cx="2645098" cy="646331"/>
          </a:xfrm>
          <a:prstGeom prst="rect">
            <a:avLst/>
          </a:prstGeom>
        </p:spPr>
        <p:txBody>
          <a:bodyPr wrap="square">
            <a:spAutoFit/>
          </a:bodyPr>
          <a:lstStyle/>
          <a:p>
            <a:r>
              <a:rPr lang="da-DK" dirty="0"/>
              <a:t>Dagligt overblik </a:t>
            </a:r>
          </a:p>
          <a:p>
            <a:r>
              <a:rPr lang="da-DK" dirty="0"/>
              <a:t>Arbejdslister og </a:t>
            </a:r>
            <a:r>
              <a:rPr lang="da-DK" dirty="0" smtClean="0"/>
              <a:t>Ko-kort</a:t>
            </a:r>
            <a:endParaRPr lang="da-DK"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31" y="1319969"/>
            <a:ext cx="8759782" cy="4854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llipse 9"/>
          <p:cNvSpPr/>
          <p:nvPr/>
        </p:nvSpPr>
        <p:spPr>
          <a:xfrm>
            <a:off x="7775514" y="1234874"/>
            <a:ext cx="953087" cy="42909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2" name="Rektangel 11"/>
          <p:cNvSpPr/>
          <p:nvPr/>
        </p:nvSpPr>
        <p:spPr>
          <a:xfrm>
            <a:off x="899592" y="2780928"/>
            <a:ext cx="720080" cy="144016"/>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4028346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Agenda </a:t>
            </a:r>
            <a:endParaRPr lang="da-DK" dirty="0"/>
          </a:p>
        </p:txBody>
      </p:sp>
      <p:sp>
        <p:nvSpPr>
          <p:cNvPr id="5" name="Pladsholder til indhold 4"/>
          <p:cNvSpPr>
            <a:spLocks noGrp="1"/>
          </p:cNvSpPr>
          <p:nvPr>
            <p:ph sz="quarter" idx="17"/>
          </p:nvPr>
        </p:nvSpPr>
        <p:spPr>
          <a:xfrm>
            <a:off x="971550" y="1844824"/>
            <a:ext cx="7715250" cy="4184650"/>
          </a:xfrm>
        </p:spPr>
        <p:txBody>
          <a:bodyPr/>
          <a:lstStyle/>
          <a:p>
            <a:pPr lvl="0"/>
            <a:r>
              <a:rPr lang="da-DK" sz="2000" dirty="0"/>
              <a:t>Velkomst og introduktion</a:t>
            </a:r>
          </a:p>
          <a:p>
            <a:pPr lvl="0"/>
            <a:r>
              <a:rPr lang="da-DK" sz="2000" dirty="0" smtClean="0"/>
              <a:t>Dagligt </a:t>
            </a:r>
            <a:r>
              <a:rPr lang="da-DK" sz="2000" dirty="0"/>
              <a:t>overblik </a:t>
            </a:r>
          </a:p>
          <a:p>
            <a:pPr lvl="1"/>
            <a:r>
              <a:rPr lang="da-DK" sz="2000" dirty="0" smtClean="0"/>
              <a:t>Registreringsbilleder og aktuelt</a:t>
            </a:r>
          </a:p>
          <a:p>
            <a:pPr lvl="1"/>
            <a:r>
              <a:rPr lang="da-DK" sz="2000" dirty="0" smtClean="0"/>
              <a:t>Arbejdslister og Ko-Kort</a:t>
            </a:r>
          </a:p>
          <a:p>
            <a:pPr lvl="1"/>
            <a:r>
              <a:rPr lang="da-DK" sz="2000" dirty="0" smtClean="0"/>
              <a:t>Opret behandlinger </a:t>
            </a:r>
            <a:endParaRPr lang="da-DK" sz="1600" dirty="0" smtClean="0"/>
          </a:p>
          <a:p>
            <a:pPr lvl="0"/>
            <a:r>
              <a:rPr lang="da-DK" sz="2000" dirty="0" smtClean="0"/>
              <a:t>Medicinafstemning</a:t>
            </a:r>
          </a:p>
          <a:p>
            <a:pPr lvl="0"/>
            <a:r>
              <a:rPr lang="da-DK" sz="2000" dirty="0" err="1" smtClean="0"/>
              <a:t>Repro</a:t>
            </a:r>
            <a:r>
              <a:rPr lang="da-DK" sz="2000" dirty="0" smtClean="0"/>
              <a:t> styringsværktøjer </a:t>
            </a:r>
          </a:p>
          <a:p>
            <a:r>
              <a:rPr lang="da-DK" sz="2000" dirty="0" smtClean="0"/>
              <a:t>Listeudskrifter</a:t>
            </a:r>
            <a:endParaRPr lang="da-DK" sz="2000" dirty="0"/>
          </a:p>
          <a:p>
            <a:pPr lvl="0"/>
            <a:r>
              <a:rPr lang="da-DK" sz="2000" dirty="0" smtClean="0"/>
              <a:t>Observationsdyr  </a:t>
            </a:r>
            <a:r>
              <a:rPr lang="da-DK" sz="2000" dirty="0"/>
              <a:t>og </a:t>
            </a:r>
            <a:r>
              <a:rPr lang="da-DK" sz="2000" dirty="0" err="1"/>
              <a:t>SmartKoen</a:t>
            </a:r>
            <a:endParaRPr lang="da-DK" sz="2000" dirty="0"/>
          </a:p>
          <a:p>
            <a:pPr lvl="0"/>
            <a:r>
              <a:rPr lang="da-DK" sz="2000" dirty="0" smtClean="0"/>
              <a:t>Kort introduktion til Analyseudskrifter </a:t>
            </a:r>
            <a:r>
              <a:rPr lang="da-DK" sz="2000" dirty="0"/>
              <a:t>og KMP</a:t>
            </a:r>
          </a:p>
          <a:p>
            <a:r>
              <a:rPr lang="da-DK" sz="2000" dirty="0"/>
              <a:t>Opsamling og evaluering</a:t>
            </a:r>
          </a:p>
        </p:txBody>
      </p:sp>
    </p:spTree>
    <p:extLst>
      <p:ext uri="{BB962C8B-B14F-4D97-AF65-F5344CB8AC3E}">
        <p14:creationId xmlns:p14="http://schemas.microsoft.com/office/powerpoint/2010/main" val="8758474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7"/>
          </p:nvPr>
        </p:nvSpPr>
        <p:spPr/>
        <p:txBody>
          <a:bodyPr/>
          <a:lstStyle/>
          <a:p>
            <a:r>
              <a:rPr lang="da-DK" sz="3200" b="1" dirty="0" smtClean="0"/>
              <a:t>Behandlinger</a:t>
            </a:r>
          </a:p>
          <a:p>
            <a:pPr lvl="1"/>
            <a:r>
              <a:rPr lang="da-DK" sz="3200" dirty="0" smtClean="0"/>
              <a:t>Opret behandling</a:t>
            </a:r>
          </a:p>
          <a:p>
            <a:pPr lvl="1"/>
            <a:r>
              <a:rPr lang="da-DK" sz="3200" dirty="0" smtClean="0"/>
              <a:t>Dagens behandlinger </a:t>
            </a:r>
          </a:p>
          <a:p>
            <a:r>
              <a:rPr lang="da-DK" sz="3200" b="1" dirty="0" smtClean="0"/>
              <a:t>Medicinafstemning</a:t>
            </a:r>
            <a:endParaRPr lang="da-DK" sz="3200" b="1"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30</a:t>
            </a:fld>
            <a:r>
              <a:rPr lang="da-DK" smtClean="0">
                <a:solidFill>
                  <a:schemeClr val="bg1"/>
                </a:solidFill>
              </a:rPr>
              <a:t>...</a:t>
            </a:r>
            <a:r>
              <a:rPr lang="da-DK" smtClean="0"/>
              <a:t>|</a:t>
            </a:r>
            <a:endParaRPr lang="da-DK" dirty="0"/>
          </a:p>
        </p:txBody>
      </p:sp>
      <p:sp>
        <p:nvSpPr>
          <p:cNvPr id="7" name="Titel 6"/>
          <p:cNvSpPr>
            <a:spLocks noGrp="1"/>
          </p:cNvSpPr>
          <p:nvPr>
            <p:ph type="title"/>
          </p:nvPr>
        </p:nvSpPr>
        <p:spPr/>
        <p:txBody>
          <a:bodyPr/>
          <a:lstStyle/>
          <a:p>
            <a:endParaRPr lang="da-DK"/>
          </a:p>
        </p:txBody>
      </p:sp>
    </p:spTree>
    <p:extLst>
      <p:ext uri="{BB962C8B-B14F-4D97-AF65-F5344CB8AC3E}">
        <p14:creationId xmlns:p14="http://schemas.microsoft.com/office/powerpoint/2010/main" val="284521473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56074"/>
            <a:ext cx="8496944" cy="1143000"/>
          </a:xfrm>
        </p:spPr>
        <p:txBody>
          <a:bodyPr/>
          <a:lstStyle/>
          <a:p>
            <a:r>
              <a:rPr lang="da-DK" dirty="0" smtClean="0"/>
              <a:t>Opret behandling med besætningsdiagnose</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31</a:t>
            </a:fld>
            <a:r>
              <a:rPr lang="da-DK" smtClean="0">
                <a:solidFill>
                  <a:schemeClr val="bg1"/>
                </a:solidFill>
              </a:rPr>
              <a:t>...</a:t>
            </a:r>
            <a:r>
              <a:rPr lang="da-DK" smtClean="0"/>
              <a:t>|</a:t>
            </a:r>
            <a:endParaRPr lang="da-DK" dirty="0"/>
          </a:p>
        </p:txBody>
      </p:sp>
      <p:sp>
        <p:nvSpPr>
          <p:cNvPr id="3" name="Proces 2"/>
          <p:cNvSpPr/>
          <p:nvPr/>
        </p:nvSpPr>
        <p:spPr>
          <a:xfrm>
            <a:off x="2455370" y="2204864"/>
            <a:ext cx="360040" cy="216024"/>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9" name="Nedadgående pil 8"/>
          <p:cNvSpPr/>
          <p:nvPr/>
        </p:nvSpPr>
        <p:spPr>
          <a:xfrm>
            <a:off x="4147390" y="3356992"/>
            <a:ext cx="273224" cy="360040"/>
          </a:xfrm>
          <a:prstGeom prst="downArrow">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grpSp>
        <p:nvGrpSpPr>
          <p:cNvPr id="10" name="Gruppe 9"/>
          <p:cNvGrpSpPr/>
          <p:nvPr/>
        </p:nvGrpSpPr>
        <p:grpSpPr>
          <a:xfrm>
            <a:off x="1370815" y="4037765"/>
            <a:ext cx="6007550" cy="2813092"/>
            <a:chOff x="1129705" y="3429000"/>
            <a:chExt cx="6422925" cy="3375967"/>
          </a:xfrm>
        </p:grpSpPr>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92" b="17506"/>
            <a:stretch/>
          </p:blipFill>
          <p:spPr bwMode="auto">
            <a:xfrm>
              <a:off x="1129705" y="3429000"/>
              <a:ext cx="6422925" cy="3375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ktangel 11"/>
            <p:cNvSpPr/>
            <p:nvPr/>
          </p:nvSpPr>
          <p:spPr>
            <a:xfrm>
              <a:off x="1979712" y="4797152"/>
              <a:ext cx="360040" cy="144000"/>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grpSp>
      <p:sp>
        <p:nvSpPr>
          <p:cNvPr id="13" name="Rektangel 12"/>
          <p:cNvSpPr/>
          <p:nvPr/>
        </p:nvSpPr>
        <p:spPr>
          <a:xfrm>
            <a:off x="5220071" y="21441"/>
            <a:ext cx="3898973" cy="646331"/>
          </a:xfrm>
          <a:prstGeom prst="rect">
            <a:avLst/>
          </a:prstGeom>
        </p:spPr>
        <p:txBody>
          <a:bodyPr wrap="square">
            <a:spAutoFit/>
          </a:bodyPr>
          <a:lstStyle/>
          <a:p>
            <a:r>
              <a:rPr lang="da-DK" dirty="0"/>
              <a:t>Dagligt overblik </a:t>
            </a:r>
          </a:p>
          <a:p>
            <a:r>
              <a:rPr lang="da-DK" dirty="0" smtClean="0"/>
              <a:t>Opret behandling </a:t>
            </a:r>
            <a:endParaRPr lang="da-DK" dirty="0"/>
          </a:p>
        </p:txBody>
      </p: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2" t="19888" r="-282"/>
          <a:stretch/>
        </p:blipFill>
        <p:spPr bwMode="auto">
          <a:xfrm>
            <a:off x="971600" y="1641929"/>
            <a:ext cx="7092834" cy="155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26445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5790" y="946535"/>
            <a:ext cx="7714800" cy="1143000"/>
          </a:xfrm>
        </p:spPr>
        <p:txBody>
          <a:bodyPr/>
          <a:lstStyle/>
          <a:p>
            <a:r>
              <a:rPr lang="da-DK" dirty="0"/>
              <a:t>Opstart af behandling med </a:t>
            </a:r>
            <a:br>
              <a:rPr lang="da-DK" dirty="0"/>
            </a:br>
            <a:r>
              <a:rPr lang="da-DK" dirty="0"/>
              <a:t>besætningsdiagnose</a:t>
            </a:r>
          </a:p>
        </p:txBody>
      </p:sp>
      <p:sp>
        <p:nvSpPr>
          <p:cNvPr id="3" name="Pladsholder til indhold 2"/>
          <p:cNvSpPr>
            <a:spLocks noGrp="1"/>
          </p:cNvSpPr>
          <p:nvPr>
            <p:ph sz="quarter" idx="17"/>
          </p:nvPr>
        </p:nvSpPr>
        <p:spPr/>
        <p:txBody>
          <a:bodyPr/>
          <a:lstStyle/>
          <a:p>
            <a:endParaRPr lang="da-DK"/>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32</a:t>
            </a:fld>
            <a:r>
              <a:rPr lang="da-DK" smtClean="0">
                <a:solidFill>
                  <a:schemeClr val="bg1"/>
                </a:solidFill>
              </a:rPr>
              <a:t>...</a:t>
            </a:r>
            <a:r>
              <a:rPr lang="da-DK" smtClean="0"/>
              <a:t>|</a:t>
            </a:r>
            <a:endParaRPr lang="da-DK" dirty="0"/>
          </a:p>
        </p:txBody>
      </p:sp>
      <p:grpSp>
        <p:nvGrpSpPr>
          <p:cNvPr id="6" name="Gruppe 5"/>
          <p:cNvGrpSpPr/>
          <p:nvPr/>
        </p:nvGrpSpPr>
        <p:grpSpPr>
          <a:xfrm>
            <a:off x="667336" y="2276872"/>
            <a:ext cx="7971709" cy="4320480"/>
            <a:chOff x="661744" y="1628800"/>
            <a:chExt cx="7971709" cy="432048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44" y="1628800"/>
              <a:ext cx="7971709"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ktangel 7"/>
            <p:cNvSpPr/>
            <p:nvPr/>
          </p:nvSpPr>
          <p:spPr>
            <a:xfrm>
              <a:off x="1475656" y="2852936"/>
              <a:ext cx="360040" cy="216024"/>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grpSp>
      <p:sp>
        <p:nvSpPr>
          <p:cNvPr id="9" name="Rektangel 8"/>
          <p:cNvSpPr/>
          <p:nvPr/>
        </p:nvSpPr>
        <p:spPr>
          <a:xfrm>
            <a:off x="5220071" y="21441"/>
            <a:ext cx="3898973" cy="646331"/>
          </a:xfrm>
          <a:prstGeom prst="rect">
            <a:avLst/>
          </a:prstGeom>
        </p:spPr>
        <p:txBody>
          <a:bodyPr wrap="square">
            <a:spAutoFit/>
          </a:bodyPr>
          <a:lstStyle/>
          <a:p>
            <a:r>
              <a:rPr lang="da-DK" dirty="0"/>
              <a:t>Dagligt overblik </a:t>
            </a:r>
          </a:p>
          <a:p>
            <a:r>
              <a:rPr lang="da-DK" dirty="0" smtClean="0"/>
              <a:t>Opret behandling </a:t>
            </a:r>
            <a:endParaRPr lang="da-DK" dirty="0"/>
          </a:p>
        </p:txBody>
      </p:sp>
      <p:sp>
        <p:nvSpPr>
          <p:cNvPr id="7" name="Ellipse 6"/>
          <p:cNvSpPr/>
          <p:nvPr/>
        </p:nvSpPr>
        <p:spPr>
          <a:xfrm>
            <a:off x="667336" y="6021288"/>
            <a:ext cx="2032456" cy="57606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Tree>
    <p:extLst>
      <p:ext uri="{BB962C8B-B14F-4D97-AF65-F5344CB8AC3E}">
        <p14:creationId xmlns:p14="http://schemas.microsoft.com/office/powerpoint/2010/main" val="3916371817"/>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FokusDYR</a:t>
            </a:r>
            <a:endParaRPr lang="da-DK" dirty="0"/>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33</a:t>
            </a:fld>
            <a:r>
              <a:rPr lang="da-DK" smtClean="0">
                <a:solidFill>
                  <a:schemeClr val="bg1"/>
                </a:solidFill>
              </a:rPr>
              <a:t>...</a:t>
            </a:r>
            <a:r>
              <a:rPr lang="da-DK" smtClean="0"/>
              <a:t>|</a:t>
            </a:r>
            <a:endParaRPr lang="da-DK" dirty="0"/>
          </a:p>
        </p:txBody>
      </p:sp>
      <p:sp>
        <p:nvSpPr>
          <p:cNvPr id="6" name="Pladsholder til sidefod 5"/>
          <p:cNvSpPr>
            <a:spLocks noGrp="1"/>
          </p:cNvSpPr>
          <p:nvPr>
            <p:ph type="ftr" sz="quarter" idx="13"/>
          </p:nvPr>
        </p:nvSpPr>
        <p:spPr/>
        <p:txBody>
          <a:bodyPr/>
          <a:lstStyle/>
          <a:p>
            <a:endParaRPr lang="da-DK" dirty="0"/>
          </a:p>
        </p:txBody>
      </p:sp>
      <p:sp>
        <p:nvSpPr>
          <p:cNvPr id="7" name="Rektangel 6"/>
          <p:cNvSpPr/>
          <p:nvPr/>
        </p:nvSpPr>
        <p:spPr>
          <a:xfrm>
            <a:off x="6623719" y="21441"/>
            <a:ext cx="2520281" cy="646331"/>
          </a:xfrm>
          <a:prstGeom prst="rect">
            <a:avLst/>
          </a:prstGeom>
        </p:spPr>
        <p:txBody>
          <a:bodyPr wrap="square">
            <a:spAutoFit/>
          </a:bodyPr>
          <a:lstStyle/>
          <a:p>
            <a:r>
              <a:rPr lang="da-DK" dirty="0"/>
              <a:t>Dagligt overblik </a:t>
            </a:r>
          </a:p>
          <a:p>
            <a:r>
              <a:rPr lang="da-DK" dirty="0" smtClean="0"/>
              <a:t>Dagens behandlinger</a:t>
            </a:r>
            <a:endParaRPr lang="da-DK" dirty="0"/>
          </a:p>
        </p:txBody>
      </p:sp>
      <p:sp>
        <p:nvSpPr>
          <p:cNvPr id="8" name="Pladsholder til indhold 7"/>
          <p:cNvSpPr>
            <a:spLocks noGrp="1"/>
          </p:cNvSpPr>
          <p:nvPr>
            <p:ph sz="quarter" idx="12"/>
          </p:nvPr>
        </p:nvSpPr>
        <p:spPr>
          <a:xfrm>
            <a:off x="609600" y="1608584"/>
            <a:ext cx="7418784" cy="4052664"/>
          </a:xfrm>
        </p:spPr>
        <p:txBody>
          <a:bodyPr/>
          <a:lstStyle/>
          <a:p>
            <a:pPr marL="0" indent="0">
              <a:buNone/>
            </a:pPr>
            <a:endParaRPr lang="da-DK" dirty="0" smtClean="0"/>
          </a:p>
          <a:p>
            <a:pPr marL="0" indent="0">
              <a:buNone/>
            </a:pPr>
            <a:r>
              <a:rPr lang="da-DK" dirty="0" smtClean="0"/>
              <a:t>Dyr i fokus</a:t>
            </a:r>
          </a:p>
          <a:p>
            <a:pPr marL="171450" indent="-171450">
              <a:buFont typeface="Arial" panose="020B0604020202020204" pitchFamily="34" charset="0"/>
              <a:buChar char="•"/>
            </a:pPr>
            <a:r>
              <a:rPr lang="da-DK" dirty="0" smtClean="0"/>
              <a:t>som </a:t>
            </a:r>
            <a:r>
              <a:rPr lang="da-DK" dirty="0"/>
              <a:t>skal have godkendt medicin forbrug (hvis der ikke er valgt automatisk medicinregistrering)</a:t>
            </a:r>
          </a:p>
          <a:p>
            <a:pPr marL="171450" indent="-171450">
              <a:buFont typeface="Arial" panose="020B0604020202020204" pitchFamily="34" charset="0"/>
              <a:buChar char="•"/>
            </a:pPr>
            <a:r>
              <a:rPr lang="da-DK" dirty="0"/>
              <a:t>får vist hvilke dyr som skal behandles i </a:t>
            </a:r>
            <a:r>
              <a:rPr lang="da-DK" dirty="0" smtClean="0"/>
              <a:t>dag</a:t>
            </a:r>
            <a:endParaRPr lang="da-DK" dirty="0"/>
          </a:p>
          <a:p>
            <a:pPr marL="171450" indent="-171450">
              <a:buFont typeface="Arial" panose="020B0604020202020204" pitchFamily="34" charset="0"/>
              <a:buChar char="•"/>
            </a:pPr>
            <a:r>
              <a:rPr lang="da-DK" dirty="0"/>
              <a:t>der er registreret en observation </a:t>
            </a:r>
            <a:r>
              <a:rPr lang="da-DK" dirty="0" smtClean="0"/>
              <a:t>via SmartKoen</a:t>
            </a:r>
          </a:p>
          <a:p>
            <a:pPr marL="171450" indent="-171450">
              <a:buFont typeface="Arial" panose="020B0604020202020204" pitchFamily="34" charset="0"/>
              <a:buChar char="•"/>
            </a:pPr>
            <a:r>
              <a:rPr lang="da-DK" dirty="0"/>
              <a:t>m</a:t>
            </a:r>
            <a:r>
              <a:rPr lang="da-DK" dirty="0" smtClean="0"/>
              <a:t>oderne udgave af ”Ikke </a:t>
            </a:r>
            <a:r>
              <a:rPr lang="da-DK" dirty="0" err="1" smtClean="0"/>
              <a:t>påbeg</a:t>
            </a:r>
            <a:r>
              <a:rPr lang="da-DK" dirty="0" smtClean="0"/>
              <a:t>./</a:t>
            </a:r>
            <a:r>
              <a:rPr lang="da-DK" dirty="0" err="1" smtClean="0"/>
              <a:t>påbeg</a:t>
            </a:r>
            <a:r>
              <a:rPr lang="da-DK" dirty="0" smtClean="0"/>
              <a:t>.”</a:t>
            </a:r>
            <a:endParaRPr lang="da-DK" dirty="0"/>
          </a:p>
          <a:p>
            <a:endParaRPr lang="da-DK"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564" y="899964"/>
            <a:ext cx="4872236"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58608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7"/>
          </p:nvPr>
        </p:nvSpPr>
        <p:spPr>
          <a:xfrm>
            <a:off x="736001" y="3429000"/>
            <a:ext cx="4754488" cy="2664296"/>
          </a:xfrm>
        </p:spPr>
        <p:txBody>
          <a:bodyPr/>
          <a:lstStyle/>
          <a:p>
            <a:r>
              <a:rPr lang="da-DK" dirty="0" smtClean="0"/>
              <a:t>Dagens Behandling</a:t>
            </a:r>
          </a:p>
          <a:p>
            <a:pPr lvl="1"/>
            <a:r>
              <a:rPr lang="da-DK" dirty="0" smtClean="0"/>
              <a:t>Godkende behandlinger</a:t>
            </a:r>
            <a:endParaRPr lang="da-DK" dirty="0"/>
          </a:p>
          <a:p>
            <a:pPr lvl="1"/>
            <a:r>
              <a:rPr lang="da-DK" dirty="0" smtClean="0"/>
              <a:t>Vise dagens behandlinger</a:t>
            </a:r>
          </a:p>
          <a:p>
            <a:pPr marL="0" indent="0">
              <a:buNone/>
            </a:pPr>
            <a:endParaRPr lang="da-DK" dirty="0" smtClean="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34</a:t>
            </a:fld>
            <a:r>
              <a:rPr lang="da-DK" smtClean="0">
                <a:solidFill>
                  <a:schemeClr val="bg1"/>
                </a:solidFill>
              </a:rPr>
              <a:t>...</a:t>
            </a:r>
            <a:r>
              <a:rPr lang="da-DK" smtClean="0"/>
              <a:t>|</a:t>
            </a:r>
            <a:endParaRPr lang="da-DK" dirty="0"/>
          </a:p>
        </p:txBody>
      </p:sp>
      <p:sp>
        <p:nvSpPr>
          <p:cNvPr id="6" name="Titel 5"/>
          <p:cNvSpPr>
            <a:spLocks noGrp="1"/>
          </p:cNvSpPr>
          <p:nvPr>
            <p:ph type="title"/>
          </p:nvPr>
        </p:nvSpPr>
        <p:spPr/>
        <p:txBody>
          <a:bodyPr/>
          <a:lstStyle/>
          <a:p>
            <a:r>
              <a:rPr lang="da-DK" dirty="0"/>
              <a:t>Fokusdyr – dagens behandlinger</a:t>
            </a:r>
          </a:p>
        </p:txBody>
      </p:sp>
      <p:sp>
        <p:nvSpPr>
          <p:cNvPr id="10" name="Rektangel 9"/>
          <p:cNvSpPr/>
          <p:nvPr/>
        </p:nvSpPr>
        <p:spPr>
          <a:xfrm>
            <a:off x="5220071" y="21441"/>
            <a:ext cx="3898973" cy="646331"/>
          </a:xfrm>
          <a:prstGeom prst="rect">
            <a:avLst/>
          </a:prstGeom>
        </p:spPr>
        <p:txBody>
          <a:bodyPr wrap="square">
            <a:spAutoFit/>
          </a:bodyPr>
          <a:lstStyle/>
          <a:p>
            <a:r>
              <a:rPr lang="da-DK" dirty="0"/>
              <a:t>Dagligt overblik </a:t>
            </a:r>
          </a:p>
          <a:p>
            <a:r>
              <a:rPr lang="da-DK" dirty="0" smtClean="0"/>
              <a:t>Dagens behandlinger</a:t>
            </a:r>
            <a:endParaRPr lang="da-DK"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91" y="1518485"/>
            <a:ext cx="5559304" cy="152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861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35</a:t>
            </a:fld>
            <a:r>
              <a:rPr lang="da-DK" smtClean="0">
                <a:solidFill>
                  <a:schemeClr val="bg1"/>
                </a:solidFill>
              </a:rPr>
              <a:t>...</a:t>
            </a:r>
            <a:r>
              <a:rPr lang="da-DK" smtClean="0"/>
              <a:t>|</a:t>
            </a:r>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747465"/>
            <a:ext cx="7740662" cy="297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1259632" y="4725144"/>
            <a:ext cx="360040" cy="961455"/>
          </a:xfrm>
          <a:prstGeom prst="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9" name="Rektangel 8"/>
          <p:cNvSpPr/>
          <p:nvPr/>
        </p:nvSpPr>
        <p:spPr>
          <a:xfrm>
            <a:off x="5220071" y="21441"/>
            <a:ext cx="3898973" cy="646331"/>
          </a:xfrm>
          <a:prstGeom prst="rect">
            <a:avLst/>
          </a:prstGeom>
        </p:spPr>
        <p:txBody>
          <a:bodyPr wrap="square">
            <a:spAutoFit/>
          </a:bodyPr>
          <a:lstStyle/>
          <a:p>
            <a:r>
              <a:rPr lang="da-DK" dirty="0"/>
              <a:t>Dagligt overblik </a:t>
            </a:r>
          </a:p>
          <a:p>
            <a:r>
              <a:rPr lang="da-DK" dirty="0" smtClean="0"/>
              <a:t>Dagens behandlinger</a:t>
            </a:r>
            <a:endParaRPr lang="da-DK" dirty="0"/>
          </a:p>
        </p:txBody>
      </p:sp>
      <p:sp>
        <p:nvSpPr>
          <p:cNvPr id="8" name="Titel 1"/>
          <p:cNvSpPr>
            <a:spLocks noGrp="1"/>
          </p:cNvSpPr>
          <p:nvPr>
            <p:ph type="title"/>
          </p:nvPr>
        </p:nvSpPr>
        <p:spPr>
          <a:xfrm>
            <a:off x="609600" y="404664"/>
            <a:ext cx="8077200" cy="1143000"/>
          </a:xfrm>
        </p:spPr>
        <p:txBody>
          <a:bodyPr>
            <a:normAutofit fontScale="90000"/>
          </a:bodyPr>
          <a:lstStyle/>
          <a:p>
            <a:r>
              <a:rPr lang="da-DK" dirty="0"/>
              <a:t>Dagens behandlinger </a:t>
            </a:r>
            <a:br>
              <a:rPr lang="da-DK" dirty="0"/>
            </a:br>
            <a:r>
              <a:rPr lang="da-DK" dirty="0" smtClean="0"/>
              <a:t>MED automatisk </a:t>
            </a:r>
            <a:r>
              <a:rPr lang="da-DK" dirty="0"/>
              <a:t>medicinregistrering</a:t>
            </a:r>
            <a:br>
              <a:rPr lang="da-DK" dirty="0"/>
            </a:br>
            <a:endParaRPr lang="da-DK" dirty="0"/>
          </a:p>
        </p:txBody>
      </p:sp>
    </p:spTree>
    <p:extLst>
      <p:ext uri="{BB962C8B-B14F-4D97-AF65-F5344CB8AC3E}">
        <p14:creationId xmlns:p14="http://schemas.microsoft.com/office/powerpoint/2010/main" val="1700145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Dagens behandlinger </a:t>
            </a:r>
            <a:br>
              <a:rPr lang="da-DK" dirty="0"/>
            </a:br>
            <a:r>
              <a:rPr lang="da-DK" dirty="0" smtClean="0"/>
              <a:t>Uden automatisk </a:t>
            </a:r>
            <a:r>
              <a:rPr lang="da-DK" dirty="0"/>
              <a:t>medicinregistrering</a:t>
            </a:r>
            <a:br>
              <a:rPr lang="da-DK" dirty="0"/>
            </a:b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36</a:t>
            </a:fld>
            <a:r>
              <a:rPr lang="da-DK" smtClean="0">
                <a:solidFill>
                  <a:schemeClr val="bg1"/>
                </a:solidFill>
              </a:rPr>
              <a:t>...</a:t>
            </a:r>
            <a:r>
              <a:rPr lang="da-DK" smtClean="0"/>
              <a:t>|</a:t>
            </a:r>
            <a:endParaRPr lang="da-DK" dirty="0"/>
          </a:p>
        </p:txBody>
      </p:sp>
      <p:pic>
        <p:nvPicPr>
          <p:cNvPr id="2050" name="Picture 2"/>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611560" y="2204864"/>
            <a:ext cx="7200000" cy="2482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51" y="4632029"/>
            <a:ext cx="7200000" cy="124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ktangel 5"/>
          <p:cNvSpPr/>
          <p:nvPr/>
        </p:nvSpPr>
        <p:spPr>
          <a:xfrm>
            <a:off x="683568" y="4509120"/>
            <a:ext cx="402977" cy="1364288"/>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8" name="Rektangel 7"/>
          <p:cNvSpPr/>
          <p:nvPr/>
        </p:nvSpPr>
        <p:spPr>
          <a:xfrm>
            <a:off x="5220071" y="21441"/>
            <a:ext cx="3898973" cy="646331"/>
          </a:xfrm>
          <a:prstGeom prst="rect">
            <a:avLst/>
          </a:prstGeom>
        </p:spPr>
        <p:txBody>
          <a:bodyPr wrap="square">
            <a:spAutoFit/>
          </a:bodyPr>
          <a:lstStyle/>
          <a:p>
            <a:r>
              <a:rPr lang="da-DK" dirty="0"/>
              <a:t>Dagligt overblik </a:t>
            </a:r>
          </a:p>
          <a:p>
            <a:r>
              <a:rPr lang="da-DK" dirty="0" smtClean="0"/>
              <a:t>Dagens behandlinger</a:t>
            </a:r>
            <a:endParaRPr lang="da-DK" dirty="0"/>
          </a:p>
        </p:txBody>
      </p:sp>
    </p:spTree>
    <p:extLst>
      <p:ext uri="{BB962C8B-B14F-4D97-AF65-F5344CB8AC3E}">
        <p14:creationId xmlns:p14="http://schemas.microsoft.com/office/powerpoint/2010/main" val="1008144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7"/>
          </p:nvPr>
        </p:nvSpPr>
        <p:spPr>
          <a:xfrm>
            <a:off x="971550" y="1268760"/>
            <a:ext cx="7715250" cy="5039965"/>
          </a:xfrm>
        </p:spPr>
        <p:txBody>
          <a:bodyPr/>
          <a:lstStyle/>
          <a:p>
            <a:pPr marL="0" lvl="0" indent="0">
              <a:buNone/>
            </a:pPr>
            <a:r>
              <a:rPr lang="da-DK" sz="3200" b="1" dirty="0" smtClean="0"/>
              <a:t>Medicinafstemning</a:t>
            </a:r>
            <a:endParaRPr lang="da-DK" sz="3200" b="1" dirty="0"/>
          </a:p>
          <a:p>
            <a:pPr marL="0" indent="0">
              <a:buNone/>
            </a:pP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37</a:t>
            </a:fld>
            <a:r>
              <a:rPr lang="da-DK" smtClean="0">
                <a:solidFill>
                  <a:schemeClr val="bg1"/>
                </a:solidFill>
              </a:rPr>
              <a:t>...</a:t>
            </a:r>
            <a:r>
              <a:rPr lang="da-DK" smtClean="0"/>
              <a:t>|</a:t>
            </a:r>
            <a:endParaRPr lang="da-DK"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132856"/>
            <a:ext cx="501682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2339752" y="4797152"/>
            <a:ext cx="1656184" cy="64807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Tree>
    <p:extLst>
      <p:ext uri="{BB962C8B-B14F-4D97-AF65-F5344CB8AC3E}">
        <p14:creationId xmlns:p14="http://schemas.microsoft.com/office/powerpoint/2010/main" val="3232951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8571" y="692696"/>
            <a:ext cx="7714800" cy="1143000"/>
          </a:xfrm>
        </p:spPr>
        <p:txBody>
          <a:bodyPr/>
          <a:lstStyle/>
          <a:p>
            <a:r>
              <a:rPr lang="da-DK" dirty="0" smtClean="0"/>
              <a:t>Bedriftsbegrebet</a:t>
            </a:r>
            <a:br>
              <a:rPr lang="da-DK" dirty="0" smtClean="0"/>
            </a:br>
            <a:r>
              <a:rPr lang="da-DK" dirty="0" smtClean="0"/>
              <a:t>i Medicinafstemning bruges CHR nr.</a:t>
            </a:r>
            <a:endParaRPr lang="da-DK" dirty="0"/>
          </a:p>
        </p:txBody>
      </p:sp>
      <p:sp>
        <p:nvSpPr>
          <p:cNvPr id="6" name="Rektangel 5"/>
          <p:cNvSpPr/>
          <p:nvPr/>
        </p:nvSpPr>
        <p:spPr>
          <a:xfrm>
            <a:off x="827584" y="3284984"/>
            <a:ext cx="1800200" cy="648072"/>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dirty="0" smtClean="0">
                <a:solidFill>
                  <a:schemeClr val="bg2">
                    <a:lumMod val="50000"/>
                  </a:schemeClr>
                </a:solidFill>
              </a:rPr>
              <a:t>Bes. 38001</a:t>
            </a:r>
          </a:p>
        </p:txBody>
      </p:sp>
      <p:sp>
        <p:nvSpPr>
          <p:cNvPr id="7" name="Rektangel 6"/>
          <p:cNvSpPr/>
          <p:nvPr/>
        </p:nvSpPr>
        <p:spPr>
          <a:xfrm>
            <a:off x="827584" y="4221088"/>
            <a:ext cx="1800200" cy="720080"/>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dirty="0" smtClean="0">
                <a:solidFill>
                  <a:schemeClr val="bg2">
                    <a:lumMod val="50000"/>
                  </a:schemeClr>
                </a:solidFill>
              </a:rPr>
              <a:t>Bes. 39001</a:t>
            </a:r>
          </a:p>
          <a:p>
            <a:pPr algn="ctr"/>
            <a:r>
              <a:rPr lang="da-DK" sz="1600" dirty="0" smtClean="0">
                <a:solidFill>
                  <a:schemeClr val="bg2">
                    <a:lumMod val="50000"/>
                  </a:schemeClr>
                </a:solidFill>
              </a:rPr>
              <a:t>Bes. 909002</a:t>
            </a:r>
          </a:p>
        </p:txBody>
      </p:sp>
      <p:sp>
        <p:nvSpPr>
          <p:cNvPr id="10" name="Rektangel 9"/>
          <p:cNvSpPr/>
          <p:nvPr/>
        </p:nvSpPr>
        <p:spPr>
          <a:xfrm>
            <a:off x="3530101" y="3807042"/>
            <a:ext cx="1800200" cy="648072"/>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dirty="0" smtClean="0">
                <a:solidFill>
                  <a:schemeClr val="bg2">
                    <a:lumMod val="50000"/>
                  </a:schemeClr>
                </a:solidFill>
              </a:rPr>
              <a:t>Bes. 40001</a:t>
            </a:r>
          </a:p>
        </p:txBody>
      </p:sp>
      <p:sp>
        <p:nvSpPr>
          <p:cNvPr id="11" name="Rektangel 10"/>
          <p:cNvSpPr/>
          <p:nvPr/>
        </p:nvSpPr>
        <p:spPr>
          <a:xfrm>
            <a:off x="539552" y="2348880"/>
            <a:ext cx="5760640" cy="3312368"/>
          </a:xfrm>
          <a:prstGeom prst="rect">
            <a:avLst/>
          </a:prstGeom>
          <a:no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2" name="Tekstboks 11"/>
          <p:cNvSpPr txBox="1"/>
          <p:nvPr/>
        </p:nvSpPr>
        <p:spPr>
          <a:xfrm>
            <a:off x="844664" y="1979548"/>
            <a:ext cx="4591432" cy="369332"/>
          </a:xfrm>
          <a:prstGeom prst="rect">
            <a:avLst/>
          </a:prstGeom>
          <a:noFill/>
        </p:spPr>
        <p:txBody>
          <a:bodyPr wrap="square" rtlCol="0">
            <a:spAutoFit/>
          </a:bodyPr>
          <a:lstStyle/>
          <a:p>
            <a:r>
              <a:rPr lang="da-DK" dirty="0" smtClean="0"/>
              <a:t>Bedrift: I/S Kvægproduktion (CVR-niveau)</a:t>
            </a:r>
            <a:endParaRPr lang="da-DK" dirty="0"/>
          </a:p>
        </p:txBody>
      </p:sp>
      <p:sp>
        <p:nvSpPr>
          <p:cNvPr id="13" name="Afrundet rektangel 12"/>
          <p:cNvSpPr/>
          <p:nvPr/>
        </p:nvSpPr>
        <p:spPr>
          <a:xfrm>
            <a:off x="553284" y="2924944"/>
            <a:ext cx="2348800" cy="2376264"/>
          </a:xfrm>
          <a:prstGeom prst="round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4" name="Tekstboks 13"/>
          <p:cNvSpPr txBox="1"/>
          <p:nvPr/>
        </p:nvSpPr>
        <p:spPr>
          <a:xfrm>
            <a:off x="844665" y="2607294"/>
            <a:ext cx="1855128" cy="307777"/>
          </a:xfrm>
          <a:prstGeom prst="rect">
            <a:avLst/>
          </a:prstGeom>
          <a:noFill/>
        </p:spPr>
        <p:txBody>
          <a:bodyPr wrap="square" rtlCol="0">
            <a:spAutoFit/>
          </a:bodyPr>
          <a:lstStyle/>
          <a:p>
            <a:r>
              <a:rPr lang="da-DK" sz="1400" dirty="0" smtClean="0">
                <a:solidFill>
                  <a:srgbClr val="0070C0"/>
                </a:solidFill>
              </a:rPr>
              <a:t>Driftsenhed: Køer </a:t>
            </a:r>
            <a:endParaRPr lang="da-DK" sz="1400" dirty="0">
              <a:solidFill>
                <a:srgbClr val="0070C0"/>
              </a:solidFill>
            </a:endParaRPr>
          </a:p>
        </p:txBody>
      </p:sp>
      <p:sp>
        <p:nvSpPr>
          <p:cNvPr id="15" name="Afrundet rektangel 14"/>
          <p:cNvSpPr/>
          <p:nvPr/>
        </p:nvSpPr>
        <p:spPr>
          <a:xfrm>
            <a:off x="553284" y="3068960"/>
            <a:ext cx="5098836" cy="2448272"/>
          </a:xfrm>
          <a:prstGeom prst="roundRect">
            <a:avLst/>
          </a:prstGeom>
          <a:noFill/>
          <a:ln w="19050">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6" name="Tekstboks 15"/>
          <p:cNvSpPr txBox="1"/>
          <p:nvPr/>
        </p:nvSpPr>
        <p:spPr>
          <a:xfrm>
            <a:off x="3162995" y="2761182"/>
            <a:ext cx="2534412" cy="307777"/>
          </a:xfrm>
          <a:prstGeom prst="rect">
            <a:avLst/>
          </a:prstGeom>
          <a:noFill/>
        </p:spPr>
        <p:txBody>
          <a:bodyPr wrap="none" rtlCol="0">
            <a:spAutoFit/>
          </a:bodyPr>
          <a:lstStyle/>
          <a:p>
            <a:r>
              <a:rPr lang="da-DK" sz="1400" dirty="0" smtClean="0">
                <a:solidFill>
                  <a:srgbClr val="0070C0"/>
                </a:solidFill>
              </a:rPr>
              <a:t>Driftsenhed: Alle besætninger</a:t>
            </a:r>
            <a:endParaRPr lang="da-DK" sz="1400" dirty="0">
              <a:solidFill>
                <a:srgbClr val="0070C0"/>
              </a:solidFill>
            </a:endParaRPr>
          </a:p>
        </p:txBody>
      </p:sp>
      <p:sp>
        <p:nvSpPr>
          <p:cNvPr id="3" name="Afrundet rektangel 2"/>
          <p:cNvSpPr/>
          <p:nvPr/>
        </p:nvSpPr>
        <p:spPr>
          <a:xfrm>
            <a:off x="683568" y="4113076"/>
            <a:ext cx="2016224" cy="9001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7" name="Tekstboks 16"/>
          <p:cNvSpPr txBox="1"/>
          <p:nvPr/>
        </p:nvSpPr>
        <p:spPr>
          <a:xfrm>
            <a:off x="2720723" y="4649815"/>
            <a:ext cx="1369029" cy="307777"/>
          </a:xfrm>
          <a:prstGeom prst="rect">
            <a:avLst/>
          </a:prstGeom>
          <a:noFill/>
        </p:spPr>
        <p:txBody>
          <a:bodyPr wrap="none" rtlCol="0">
            <a:spAutoFit/>
          </a:bodyPr>
          <a:lstStyle/>
          <a:p>
            <a:r>
              <a:rPr lang="da-DK" sz="1400" dirty="0" smtClean="0">
                <a:solidFill>
                  <a:srgbClr val="FF0000"/>
                </a:solidFill>
              </a:rPr>
              <a:t>CHR nr. 39001</a:t>
            </a:r>
            <a:endParaRPr lang="da-DK" sz="1400" dirty="0">
              <a:solidFill>
                <a:srgbClr val="FF0000"/>
              </a:solidFill>
            </a:endParaRPr>
          </a:p>
        </p:txBody>
      </p:sp>
      <p:sp>
        <p:nvSpPr>
          <p:cNvPr id="18" name="Tekstboks 17"/>
          <p:cNvSpPr txBox="1"/>
          <p:nvPr/>
        </p:nvSpPr>
        <p:spPr>
          <a:xfrm>
            <a:off x="2714465" y="3218665"/>
            <a:ext cx="1369029" cy="307777"/>
          </a:xfrm>
          <a:prstGeom prst="rect">
            <a:avLst/>
          </a:prstGeom>
          <a:noFill/>
        </p:spPr>
        <p:txBody>
          <a:bodyPr wrap="none" rtlCol="0">
            <a:spAutoFit/>
          </a:bodyPr>
          <a:lstStyle/>
          <a:p>
            <a:r>
              <a:rPr lang="da-DK" sz="1400" dirty="0" smtClean="0">
                <a:solidFill>
                  <a:srgbClr val="FF0000"/>
                </a:solidFill>
              </a:rPr>
              <a:t>CHR nr. 38001</a:t>
            </a:r>
            <a:endParaRPr lang="da-DK" sz="1400" dirty="0">
              <a:solidFill>
                <a:srgbClr val="FF0000"/>
              </a:solidFill>
            </a:endParaRPr>
          </a:p>
        </p:txBody>
      </p:sp>
      <p:sp>
        <p:nvSpPr>
          <p:cNvPr id="19" name="Afrundet rektangel 18"/>
          <p:cNvSpPr/>
          <p:nvPr/>
        </p:nvSpPr>
        <p:spPr>
          <a:xfrm>
            <a:off x="704499" y="3158970"/>
            <a:ext cx="2016224" cy="9001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20" name="Tekstboks 19"/>
          <p:cNvSpPr txBox="1"/>
          <p:nvPr/>
        </p:nvSpPr>
        <p:spPr>
          <a:xfrm>
            <a:off x="5396937" y="3941093"/>
            <a:ext cx="1369029" cy="307777"/>
          </a:xfrm>
          <a:prstGeom prst="rect">
            <a:avLst/>
          </a:prstGeom>
          <a:noFill/>
        </p:spPr>
        <p:txBody>
          <a:bodyPr wrap="none" rtlCol="0">
            <a:spAutoFit/>
          </a:bodyPr>
          <a:lstStyle/>
          <a:p>
            <a:r>
              <a:rPr lang="da-DK" sz="1400" dirty="0" smtClean="0">
                <a:solidFill>
                  <a:srgbClr val="FF0000"/>
                </a:solidFill>
              </a:rPr>
              <a:t>CHR nr. 40001</a:t>
            </a:r>
            <a:endParaRPr lang="da-DK" sz="1400" dirty="0">
              <a:solidFill>
                <a:srgbClr val="FF0000"/>
              </a:solidFill>
            </a:endParaRPr>
          </a:p>
        </p:txBody>
      </p:sp>
      <p:sp>
        <p:nvSpPr>
          <p:cNvPr id="21" name="Afrundet rektangel 20"/>
          <p:cNvSpPr/>
          <p:nvPr/>
        </p:nvSpPr>
        <p:spPr>
          <a:xfrm>
            <a:off x="3383868" y="3681028"/>
            <a:ext cx="2016224" cy="9001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22" name="Afrundet rektangel 21"/>
          <p:cNvSpPr/>
          <p:nvPr/>
        </p:nvSpPr>
        <p:spPr>
          <a:xfrm>
            <a:off x="3329008" y="3612341"/>
            <a:ext cx="2132620" cy="1037474"/>
          </a:xfrm>
          <a:prstGeom prst="roundRect">
            <a:avLst/>
          </a:prstGeom>
          <a:noFill/>
          <a:ln w="19050">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23" name="Tekstboks 22"/>
          <p:cNvSpPr txBox="1"/>
          <p:nvPr/>
        </p:nvSpPr>
        <p:spPr>
          <a:xfrm>
            <a:off x="4024874" y="3284984"/>
            <a:ext cx="1657826" cy="307777"/>
          </a:xfrm>
          <a:prstGeom prst="rect">
            <a:avLst/>
          </a:prstGeom>
          <a:noFill/>
        </p:spPr>
        <p:txBody>
          <a:bodyPr wrap="none" rtlCol="0">
            <a:spAutoFit/>
          </a:bodyPr>
          <a:lstStyle/>
          <a:p>
            <a:r>
              <a:rPr lang="da-DK" sz="1400" dirty="0" smtClean="0">
                <a:solidFill>
                  <a:srgbClr val="0070C0"/>
                </a:solidFill>
              </a:rPr>
              <a:t>Driftsenhed: Kvier </a:t>
            </a:r>
            <a:endParaRPr lang="da-DK" sz="1400" dirty="0">
              <a:solidFill>
                <a:srgbClr val="0070C0"/>
              </a:solidFill>
            </a:endParaRPr>
          </a:p>
        </p:txBody>
      </p:sp>
    </p:spTree>
    <p:extLst>
      <p:ext uri="{BB962C8B-B14F-4D97-AF65-F5344CB8AC3E}">
        <p14:creationId xmlns:p14="http://schemas.microsoft.com/office/powerpoint/2010/main" val="199639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p:bldP spid="13" grpId="0" animBg="1"/>
      <p:bldP spid="14" grpId="0"/>
      <p:bldP spid="15" grpId="0" animBg="1"/>
      <p:bldP spid="16" grpId="0"/>
      <p:bldP spid="3" grpId="0" animBg="1"/>
      <p:bldP spid="17" grpId="0"/>
      <p:bldP spid="18" grpId="0"/>
      <p:bldP spid="18" grpId="1"/>
      <p:bldP spid="19" grpId="0" animBg="1"/>
      <p:bldP spid="20" grpId="0"/>
      <p:bldP spid="21" grpId="0" animBg="1"/>
      <p:bldP spid="22" grpId="0" animBg="1"/>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7"/>
          </p:nvPr>
        </p:nvSpPr>
        <p:spPr>
          <a:xfrm>
            <a:off x="261046" y="980728"/>
            <a:ext cx="8882954" cy="4329474"/>
          </a:xfrm>
        </p:spPr>
        <p:txBody>
          <a:bodyPr/>
          <a:lstStyle/>
          <a:p>
            <a:pPr marL="0" indent="0">
              <a:buNone/>
            </a:pPr>
            <a:r>
              <a:rPr lang="da-DK" dirty="0" smtClean="0"/>
              <a:t>Medicinafstemning i </a:t>
            </a:r>
            <a:r>
              <a:rPr lang="da-DK" dirty="0"/>
              <a:t>DMS, erstatter </a:t>
            </a:r>
            <a:endParaRPr lang="da-DK" dirty="0" smtClean="0"/>
          </a:p>
          <a:p>
            <a:pPr marL="0" indent="0">
              <a:buNone/>
            </a:pPr>
            <a:r>
              <a:rPr lang="da-DK" dirty="0" smtClean="0"/>
              <a:t>’OSR-Medicinopgørelse</a:t>
            </a:r>
            <a:r>
              <a:rPr lang="da-DK" dirty="0"/>
              <a:t>’ og ’OSR,K medicinregnskab</a:t>
            </a:r>
            <a:r>
              <a:rPr lang="da-DK" dirty="0" smtClean="0"/>
              <a:t>’</a:t>
            </a:r>
            <a:endParaRPr lang="da-DK" dirty="0"/>
          </a:p>
          <a:p>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893741"/>
            <a:ext cx="3600000" cy="206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29282"/>
          <a:stretch/>
        </p:blipFill>
        <p:spPr bwMode="auto">
          <a:xfrm>
            <a:off x="833501" y="4485425"/>
            <a:ext cx="3600000" cy="236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Højrepil 5"/>
          <p:cNvSpPr/>
          <p:nvPr/>
        </p:nvSpPr>
        <p:spPr>
          <a:xfrm>
            <a:off x="4636530" y="4116344"/>
            <a:ext cx="504056" cy="648072"/>
          </a:xfrm>
          <a:prstGeom prst="rightArrow">
            <a:avLst/>
          </a:prstGeom>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a-DK" dirty="0" smtClean="0">
              <a:solidFill>
                <a:srgbClr val="FF0000"/>
              </a:solidFill>
            </a:endParaRP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2973756"/>
            <a:ext cx="3744016" cy="37932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ktangel 6"/>
          <p:cNvSpPr/>
          <p:nvPr/>
        </p:nvSpPr>
        <p:spPr>
          <a:xfrm>
            <a:off x="8432732" y="3557984"/>
            <a:ext cx="459748" cy="45719"/>
          </a:xfrm>
          <a:prstGeom prst="rect">
            <a:avLst/>
          </a:pr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8" name="Rektangel 7"/>
          <p:cNvSpPr/>
          <p:nvPr/>
        </p:nvSpPr>
        <p:spPr>
          <a:xfrm>
            <a:off x="261045" y="3248980"/>
            <a:ext cx="504056" cy="72008"/>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5" name="Rektangel 14"/>
          <p:cNvSpPr/>
          <p:nvPr/>
        </p:nvSpPr>
        <p:spPr>
          <a:xfrm>
            <a:off x="1187624" y="4843335"/>
            <a:ext cx="504056" cy="72008"/>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6" name="Rektangel 15"/>
          <p:cNvSpPr/>
          <p:nvPr/>
        </p:nvSpPr>
        <p:spPr>
          <a:xfrm>
            <a:off x="7070477" y="3600664"/>
            <a:ext cx="504056" cy="72008"/>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20" name="Rektangel 19"/>
          <p:cNvSpPr/>
          <p:nvPr/>
        </p:nvSpPr>
        <p:spPr>
          <a:xfrm>
            <a:off x="7164088" y="3557984"/>
            <a:ext cx="504056" cy="72008"/>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cxnSp>
        <p:nvCxnSpPr>
          <p:cNvPr id="9" name="Lige forbindelse 8"/>
          <p:cNvCxnSpPr/>
          <p:nvPr/>
        </p:nvCxnSpPr>
        <p:spPr>
          <a:xfrm>
            <a:off x="2633501" y="3041037"/>
            <a:ext cx="858379"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7" name="Lige forbindelse 16"/>
          <p:cNvCxnSpPr/>
          <p:nvPr/>
        </p:nvCxnSpPr>
        <p:spPr>
          <a:xfrm>
            <a:off x="3350322" y="4673887"/>
            <a:ext cx="858379"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kstboks 10"/>
          <p:cNvSpPr txBox="1"/>
          <p:nvPr/>
        </p:nvSpPr>
        <p:spPr>
          <a:xfrm>
            <a:off x="114170" y="2492482"/>
            <a:ext cx="3878907" cy="369332"/>
          </a:xfrm>
          <a:prstGeom prst="rect">
            <a:avLst/>
          </a:prstGeom>
          <a:noFill/>
        </p:spPr>
        <p:txBody>
          <a:bodyPr wrap="square" rtlCol="0">
            <a:spAutoFit/>
          </a:bodyPr>
          <a:lstStyle/>
          <a:p>
            <a:r>
              <a:rPr lang="da-DK" b="1" dirty="0" smtClean="0">
                <a:solidFill>
                  <a:schemeClr val="accent5"/>
                </a:solidFill>
              </a:rPr>
              <a:t>Udskrifter fra Gl. Dyreregistrering </a:t>
            </a:r>
            <a:endParaRPr lang="da-DK" b="1" dirty="0">
              <a:solidFill>
                <a:schemeClr val="accent5"/>
              </a:solidFill>
            </a:endParaRPr>
          </a:p>
        </p:txBody>
      </p:sp>
      <p:sp>
        <p:nvSpPr>
          <p:cNvPr id="19" name="Tekstboks 18"/>
          <p:cNvSpPr txBox="1"/>
          <p:nvPr/>
        </p:nvSpPr>
        <p:spPr>
          <a:xfrm>
            <a:off x="5157475" y="2517809"/>
            <a:ext cx="4330060" cy="369332"/>
          </a:xfrm>
          <a:prstGeom prst="rect">
            <a:avLst/>
          </a:prstGeom>
          <a:noFill/>
        </p:spPr>
        <p:txBody>
          <a:bodyPr wrap="square" rtlCol="0">
            <a:spAutoFit/>
          </a:bodyPr>
          <a:lstStyle/>
          <a:p>
            <a:r>
              <a:rPr lang="da-DK" b="1" dirty="0" smtClean="0">
                <a:solidFill>
                  <a:schemeClr val="accent5"/>
                </a:solidFill>
              </a:rPr>
              <a:t>Udskrift fra DMS Dyreregistrering </a:t>
            </a:r>
            <a:endParaRPr lang="da-DK" b="1" dirty="0">
              <a:solidFill>
                <a:schemeClr val="accent5"/>
              </a:solidFill>
            </a:endParaRPr>
          </a:p>
        </p:txBody>
      </p:sp>
    </p:spTree>
    <p:extLst>
      <p:ext uri="{BB962C8B-B14F-4D97-AF65-F5344CB8AC3E}">
        <p14:creationId xmlns:p14="http://schemas.microsoft.com/office/powerpoint/2010/main" val="1867802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Agenda med tid</a:t>
            </a:r>
            <a:endParaRPr lang="da-DK" dirty="0"/>
          </a:p>
        </p:txBody>
      </p:sp>
      <p:sp>
        <p:nvSpPr>
          <p:cNvPr id="3" name="Pladsholder til indhold 2"/>
          <p:cNvSpPr>
            <a:spLocks noGrp="1"/>
          </p:cNvSpPr>
          <p:nvPr>
            <p:ph sz="quarter" idx="17"/>
          </p:nvPr>
        </p:nvSpPr>
        <p:spPr>
          <a:xfrm>
            <a:off x="980450" y="1268760"/>
            <a:ext cx="7715250" cy="4184650"/>
          </a:xfrm>
        </p:spPr>
        <p:txBody>
          <a:bodyPr>
            <a:normAutofit fontScale="92500" lnSpcReduction="20000"/>
          </a:bodyPr>
          <a:lstStyle/>
          <a:p>
            <a:pPr marL="0" lvl="0" indent="0">
              <a:buNone/>
            </a:pPr>
            <a:endParaRPr lang="da-DK" sz="2000" dirty="0"/>
          </a:p>
          <a:p>
            <a:pPr lvl="0"/>
            <a:endParaRPr lang="da-DK" sz="2000" dirty="0"/>
          </a:p>
          <a:p>
            <a:pPr lvl="0"/>
            <a:r>
              <a:rPr lang="da-DK" sz="2000" dirty="0"/>
              <a:t>Start </a:t>
            </a:r>
            <a:r>
              <a:rPr lang="da-DK" sz="2000" dirty="0" smtClean="0"/>
              <a:t>kl. </a:t>
            </a:r>
            <a:r>
              <a:rPr lang="da-DK" sz="2000" dirty="0"/>
              <a:t>9.00 med kaffe</a:t>
            </a:r>
          </a:p>
          <a:p>
            <a:pPr lvl="0"/>
            <a:r>
              <a:rPr lang="da-DK" sz="2000" dirty="0" smtClean="0"/>
              <a:t>9.15-9.30 </a:t>
            </a:r>
            <a:r>
              <a:rPr lang="da-DK" sz="2000" dirty="0"/>
              <a:t>Velkomst og introduktion </a:t>
            </a:r>
          </a:p>
          <a:p>
            <a:pPr lvl="0"/>
            <a:r>
              <a:rPr lang="da-DK" sz="2000" dirty="0"/>
              <a:t>9.30 – 10.30 </a:t>
            </a:r>
            <a:r>
              <a:rPr lang="da-DK" sz="2000" dirty="0" smtClean="0"/>
              <a:t>Dagligt </a:t>
            </a:r>
            <a:r>
              <a:rPr lang="da-DK" sz="2000" dirty="0"/>
              <a:t>overblik </a:t>
            </a:r>
          </a:p>
          <a:p>
            <a:pPr lvl="1"/>
            <a:r>
              <a:rPr lang="da-DK" sz="2000" dirty="0"/>
              <a:t>Registreringsbilleder og aktuelt</a:t>
            </a:r>
          </a:p>
          <a:p>
            <a:pPr lvl="1"/>
            <a:r>
              <a:rPr lang="da-DK" sz="2000" dirty="0"/>
              <a:t>Arbejdslister og </a:t>
            </a:r>
            <a:r>
              <a:rPr lang="da-DK" sz="2000" dirty="0" err="1"/>
              <a:t>Kokort</a:t>
            </a:r>
            <a:endParaRPr lang="da-DK" sz="2000" dirty="0"/>
          </a:p>
          <a:p>
            <a:pPr lvl="1"/>
            <a:r>
              <a:rPr lang="da-DK" sz="2000" dirty="0"/>
              <a:t>Opret behandlinger </a:t>
            </a:r>
            <a:endParaRPr lang="da-DK" sz="1600" dirty="0"/>
          </a:p>
          <a:p>
            <a:pPr lvl="0"/>
            <a:r>
              <a:rPr lang="da-DK" sz="2000" dirty="0" smtClean="0"/>
              <a:t>10.30 -11.00 Medicinafstemning </a:t>
            </a:r>
          </a:p>
          <a:p>
            <a:pPr lvl="0"/>
            <a:r>
              <a:rPr lang="da-DK" sz="2000" dirty="0" smtClean="0"/>
              <a:t>11.00 - 11.10 </a:t>
            </a:r>
            <a:r>
              <a:rPr lang="da-DK" sz="2000" dirty="0" err="1" smtClean="0"/>
              <a:t>Repro</a:t>
            </a:r>
            <a:r>
              <a:rPr lang="da-DK" sz="2000" dirty="0" smtClean="0"/>
              <a:t> styringsværktøjer</a:t>
            </a:r>
            <a:endParaRPr lang="da-DK" sz="2000" dirty="0"/>
          </a:p>
          <a:p>
            <a:r>
              <a:rPr lang="da-DK" sz="2000" dirty="0" smtClean="0"/>
              <a:t>11.10 – 11.15 Listeudskrifter</a:t>
            </a:r>
            <a:endParaRPr lang="da-DK" sz="2000" dirty="0"/>
          </a:p>
          <a:p>
            <a:pPr lvl="0"/>
            <a:r>
              <a:rPr lang="da-DK" sz="2000" dirty="0" smtClean="0"/>
              <a:t>11.15 – 11.45 Observationsdyr  </a:t>
            </a:r>
            <a:r>
              <a:rPr lang="da-DK" sz="2000" dirty="0"/>
              <a:t>og </a:t>
            </a:r>
            <a:r>
              <a:rPr lang="da-DK" sz="2000" dirty="0" err="1"/>
              <a:t>SmartKoen</a:t>
            </a:r>
            <a:endParaRPr lang="da-DK" sz="2000" dirty="0"/>
          </a:p>
          <a:p>
            <a:pPr lvl="0"/>
            <a:r>
              <a:rPr lang="da-DK" sz="2000" dirty="0" smtClean="0"/>
              <a:t>11.45 – 12.00 Kort </a:t>
            </a:r>
            <a:r>
              <a:rPr lang="da-DK" sz="2000" dirty="0"/>
              <a:t>introduktion til Analyseudskrifter og KMP</a:t>
            </a:r>
          </a:p>
          <a:p>
            <a:r>
              <a:rPr lang="da-DK" sz="2000" dirty="0" smtClean="0"/>
              <a:t>12.00 </a:t>
            </a:r>
            <a:r>
              <a:rPr lang="da-DK" sz="2000" dirty="0"/>
              <a:t>– </a:t>
            </a:r>
            <a:r>
              <a:rPr lang="da-DK" sz="2000" dirty="0" smtClean="0"/>
              <a:t>12.15 </a:t>
            </a:r>
            <a:r>
              <a:rPr lang="da-DK" sz="2000" dirty="0"/>
              <a:t>Opsamling og evaluering</a:t>
            </a:r>
          </a:p>
          <a:p>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4</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3886423672"/>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2674">
            <a:off x="6411834" y="2378262"/>
            <a:ext cx="2411725" cy="18106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el 1"/>
          <p:cNvSpPr>
            <a:spLocks noGrp="1"/>
          </p:cNvSpPr>
          <p:nvPr>
            <p:ph type="title"/>
          </p:nvPr>
        </p:nvSpPr>
        <p:spPr/>
        <p:txBody>
          <a:bodyPr/>
          <a:lstStyle/>
          <a:p>
            <a:pPr lvl="1"/>
            <a:r>
              <a:rPr lang="da-DK" sz="3000" b="1" dirty="0"/>
              <a:t>Statusoptælling og afstemning</a:t>
            </a:r>
            <a:br>
              <a:rPr lang="da-DK" sz="3000" b="1" dirty="0"/>
            </a:br>
            <a:endParaRPr lang="da-DK" sz="3000" dirty="0"/>
          </a:p>
        </p:txBody>
      </p:sp>
      <p:sp>
        <p:nvSpPr>
          <p:cNvPr id="3" name="Pladsholder til indhold 2"/>
          <p:cNvSpPr>
            <a:spLocks noGrp="1"/>
          </p:cNvSpPr>
          <p:nvPr>
            <p:ph sz="quarter" idx="17"/>
          </p:nvPr>
        </p:nvSpPr>
        <p:spPr>
          <a:xfrm>
            <a:off x="970731" y="2137895"/>
            <a:ext cx="7139186" cy="4184650"/>
          </a:xfrm>
        </p:spPr>
        <p:txBody>
          <a:bodyPr/>
          <a:lstStyle/>
          <a:p>
            <a:r>
              <a:rPr lang="da-DK" dirty="0" smtClean="0"/>
              <a:t>Print Optælling – udskrift med </a:t>
            </a:r>
          </a:p>
          <a:p>
            <a:pPr marL="0" indent="0">
              <a:buNone/>
            </a:pPr>
            <a:r>
              <a:rPr lang="da-DK" dirty="0"/>
              <a:t>	</a:t>
            </a:r>
            <a:r>
              <a:rPr lang="da-DK" dirty="0" smtClean="0"/>
              <a:t>oversigt over medicin og </a:t>
            </a:r>
          </a:p>
          <a:p>
            <a:pPr marL="0" indent="0">
              <a:buNone/>
            </a:pPr>
            <a:r>
              <a:rPr lang="da-DK" dirty="0"/>
              <a:t>	</a:t>
            </a:r>
            <a:r>
              <a:rPr lang="da-DK" dirty="0" smtClean="0"/>
              <a:t>forventet beholdning</a:t>
            </a:r>
          </a:p>
          <a:p>
            <a:endParaRPr lang="da-DK" dirty="0" smtClean="0"/>
          </a:p>
          <a:p>
            <a:r>
              <a:rPr lang="da-DK" dirty="0" smtClean="0"/>
              <a:t>Status optælling i stald - notér faktisk mængde medicin på udskrift</a:t>
            </a:r>
          </a:p>
          <a:p>
            <a:endParaRPr lang="da-DK" dirty="0" smtClean="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637" y="5194300"/>
            <a:ext cx="19050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33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2000" y="764704"/>
            <a:ext cx="7714800" cy="1143000"/>
          </a:xfrm>
        </p:spPr>
        <p:txBody>
          <a:bodyPr/>
          <a:lstStyle/>
          <a:p>
            <a:r>
              <a:rPr lang="da-DK" dirty="0"/>
              <a:t>Statusoptælling og afstemning</a:t>
            </a:r>
          </a:p>
        </p:txBody>
      </p:sp>
      <p:sp>
        <p:nvSpPr>
          <p:cNvPr id="3" name="Pladsholder til indhold 2"/>
          <p:cNvSpPr>
            <a:spLocks noGrp="1"/>
          </p:cNvSpPr>
          <p:nvPr>
            <p:ph sz="quarter" idx="17"/>
          </p:nvPr>
        </p:nvSpPr>
        <p:spPr>
          <a:xfrm>
            <a:off x="948390" y="1696714"/>
            <a:ext cx="7344816" cy="4184650"/>
          </a:xfrm>
        </p:spPr>
        <p:txBody>
          <a:bodyPr numCol="2"/>
          <a:lstStyle/>
          <a:p>
            <a:r>
              <a:rPr lang="da-DK" sz="2400" dirty="0" smtClean="0"/>
              <a:t>Indtast </a:t>
            </a:r>
          </a:p>
          <a:p>
            <a:pPr lvl="1"/>
            <a:r>
              <a:rPr lang="da-DK" sz="2000" dirty="0" smtClean="0"/>
              <a:t>Statusmængder </a:t>
            </a:r>
          </a:p>
          <a:p>
            <a:pPr lvl="1"/>
            <a:r>
              <a:rPr lang="da-DK" sz="2000" dirty="0" smtClean="0"/>
              <a:t>Tilret dato</a:t>
            </a:r>
          </a:p>
          <a:p>
            <a:pPr lvl="1"/>
            <a:r>
              <a:rPr lang="da-DK" sz="2000" dirty="0" smtClean="0"/>
              <a:t>Evt. spild</a:t>
            </a:r>
            <a:endParaRPr lang="da-DK" sz="2000" dirty="0"/>
          </a:p>
          <a:p>
            <a:endParaRPr lang="da-DK" dirty="0" smtClean="0"/>
          </a:p>
          <a:p>
            <a:endParaRPr lang="da-DK" dirty="0"/>
          </a:p>
          <a:p>
            <a:endParaRPr lang="da-DK" dirty="0" smtClean="0"/>
          </a:p>
          <a:p>
            <a:endParaRPr lang="da-DK" dirty="0"/>
          </a:p>
          <a:p>
            <a:pPr marL="0" indent="0">
              <a:buNone/>
            </a:pPr>
            <a:endParaRPr lang="da-DK" dirty="0" smtClean="0"/>
          </a:p>
          <a:p>
            <a:r>
              <a:rPr lang="da-DK" sz="2400" dirty="0" smtClean="0"/>
              <a:t>Afstem </a:t>
            </a:r>
            <a:r>
              <a:rPr lang="da-DK" sz="2400" dirty="0"/>
              <a:t>og godkend </a:t>
            </a:r>
            <a:endParaRPr lang="da-DK" sz="2400" dirty="0" smtClean="0"/>
          </a:p>
          <a:p>
            <a:pPr lvl="1"/>
            <a:r>
              <a:rPr lang="da-DK" sz="2000" dirty="0" smtClean="0"/>
              <a:t>Skriv bemærkning til korrektion</a:t>
            </a:r>
            <a:endParaRPr lang="da-DK"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8" y="3501008"/>
            <a:ext cx="9000000" cy="2884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ktangel 5"/>
          <p:cNvSpPr/>
          <p:nvPr/>
        </p:nvSpPr>
        <p:spPr>
          <a:xfrm>
            <a:off x="6084168" y="5949280"/>
            <a:ext cx="504056" cy="21602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7" name="Rektangel 6"/>
          <p:cNvSpPr/>
          <p:nvPr/>
        </p:nvSpPr>
        <p:spPr>
          <a:xfrm>
            <a:off x="5292080" y="5949280"/>
            <a:ext cx="720080" cy="21602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9" name="Opadgående pil 8"/>
          <p:cNvSpPr/>
          <p:nvPr/>
        </p:nvSpPr>
        <p:spPr>
          <a:xfrm>
            <a:off x="3615690" y="6207039"/>
            <a:ext cx="72008" cy="356219"/>
          </a:xfrm>
          <a:prstGeom prst="upArrow">
            <a:avLst/>
          </a:prstGeom>
          <a:solidFill>
            <a:schemeClr val="bg1"/>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098" y="3789040"/>
            <a:ext cx="4278139" cy="156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ktangel 9"/>
          <p:cNvSpPr/>
          <p:nvPr/>
        </p:nvSpPr>
        <p:spPr>
          <a:xfrm>
            <a:off x="6876256" y="5949280"/>
            <a:ext cx="576064" cy="21602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1346" y="3557827"/>
            <a:ext cx="3906949" cy="231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padgående pil 14"/>
          <p:cNvSpPr/>
          <p:nvPr/>
        </p:nvSpPr>
        <p:spPr>
          <a:xfrm>
            <a:off x="261045" y="6222302"/>
            <a:ext cx="72008" cy="356219"/>
          </a:xfrm>
          <a:prstGeom prst="upArrow">
            <a:avLst/>
          </a:prstGeom>
          <a:solidFill>
            <a:schemeClr val="bg1"/>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Tree>
    <p:extLst>
      <p:ext uri="{BB962C8B-B14F-4D97-AF65-F5344CB8AC3E}">
        <p14:creationId xmlns:p14="http://schemas.microsoft.com/office/powerpoint/2010/main" val="2352446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0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07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6"/>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07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7" grpId="0" animBg="1"/>
      <p:bldP spid="7" grpId="1" animBg="1"/>
      <p:bldP spid="9" grpId="0" animBg="1"/>
      <p:bldP spid="9" grpId="1" animBg="1"/>
      <p:bldP spid="10" grpId="0" animBg="1"/>
      <p:bldP spid="10" grpId="1"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2000" y="980728"/>
            <a:ext cx="7714800" cy="1143000"/>
          </a:xfrm>
        </p:spPr>
        <p:txBody>
          <a:bodyPr anchor="b"/>
          <a:lstStyle/>
          <a:p>
            <a:pPr lvl="1"/>
            <a:r>
              <a:rPr lang="da-DK" sz="3000" b="1" dirty="0">
                <a:solidFill>
                  <a:srgbClr val="FF0000"/>
                </a:solidFill>
              </a:rPr>
              <a:t>Bemærkninger </a:t>
            </a:r>
            <a:r>
              <a:rPr lang="da-DK" sz="3000" b="1" dirty="0"/>
              <a:t/>
            </a:r>
            <a:br>
              <a:rPr lang="da-DK" sz="3000" b="1" dirty="0"/>
            </a:br>
            <a:r>
              <a:rPr lang="da-DK" sz="3000" b="1" dirty="0"/>
              <a:t>Afstemning </a:t>
            </a:r>
            <a:endParaRPr lang="da-DK" sz="3000" dirty="0"/>
          </a:p>
        </p:txBody>
      </p:sp>
      <p:sp>
        <p:nvSpPr>
          <p:cNvPr id="3" name="Pladsholder til indhold 2"/>
          <p:cNvSpPr>
            <a:spLocks noGrp="1"/>
          </p:cNvSpPr>
          <p:nvPr>
            <p:ph sz="quarter" idx="17"/>
          </p:nvPr>
        </p:nvSpPr>
        <p:spPr/>
        <p:txBody>
          <a:bodyPr/>
          <a:lstStyle/>
          <a:p>
            <a:r>
              <a:rPr lang="da-DK" dirty="0" smtClean="0"/>
              <a:t>Kun seneste afstemning kan redigeres</a:t>
            </a:r>
          </a:p>
          <a:p>
            <a:r>
              <a:rPr lang="da-DK" dirty="0" smtClean="0"/>
              <a:t>Afstemning til 0: præparatet forsvinder indtil næste ordinering/udlevering eller forbrug</a:t>
            </a:r>
            <a:endParaRPr lang="da-DK" dirty="0"/>
          </a:p>
          <a:p>
            <a:r>
              <a:rPr lang="da-DK" dirty="0"/>
              <a:t>Spild kan indtastes </a:t>
            </a:r>
            <a:r>
              <a:rPr lang="da-DK" dirty="0" smtClean="0"/>
              <a:t>og gemmes flere </a:t>
            </a:r>
            <a:r>
              <a:rPr lang="da-DK" dirty="0"/>
              <a:t>gange i perioden uden afstemning</a:t>
            </a:r>
          </a:p>
          <a:p>
            <a:r>
              <a:rPr lang="da-DK" dirty="0" smtClean="0"/>
              <a:t>Positivt tal i afstemningen betyder et større forbrug end ordineret/udleveret</a:t>
            </a:r>
          </a:p>
          <a:p>
            <a:r>
              <a:rPr lang="da-DK" dirty="0" smtClean="0"/>
              <a:t>Negativt tal i afstemningen betyder mindre forbrug end forventet</a:t>
            </a:r>
            <a:endParaRPr lang="da-DK" dirty="0"/>
          </a:p>
        </p:txBody>
      </p:sp>
      <p:pic>
        <p:nvPicPr>
          <p:cNvPr id="7" name="Billede 6"/>
          <p:cNvPicPr>
            <a:picLocks noChangeAspect="1"/>
          </p:cNvPicPr>
          <p:nvPr/>
        </p:nvPicPr>
        <p:blipFill>
          <a:blip r:embed="rId3"/>
          <a:stretch>
            <a:fillRect/>
          </a:stretch>
        </p:blipFill>
        <p:spPr>
          <a:xfrm>
            <a:off x="5744316" y="4077072"/>
            <a:ext cx="216024" cy="432048"/>
          </a:xfrm>
          <a:prstGeom prst="rect">
            <a:avLst/>
          </a:prstGeom>
        </p:spPr>
      </p:pic>
    </p:spTree>
    <p:extLst>
      <p:ext uri="{BB962C8B-B14F-4D97-AF65-F5344CB8AC3E}">
        <p14:creationId xmlns:p14="http://schemas.microsoft.com/office/powerpoint/2010/main" val="273267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550" y="989856"/>
            <a:ext cx="7714800" cy="1143000"/>
          </a:xfrm>
        </p:spPr>
        <p:txBody>
          <a:bodyPr/>
          <a:lstStyle/>
          <a:p>
            <a:r>
              <a:rPr lang="da-DK" dirty="0">
                <a:solidFill>
                  <a:srgbClr val="FF0000"/>
                </a:solidFill>
              </a:rPr>
              <a:t>Bemærkninger</a:t>
            </a:r>
            <a:br>
              <a:rPr lang="da-DK" dirty="0">
                <a:solidFill>
                  <a:srgbClr val="FF0000"/>
                </a:solidFill>
              </a:rPr>
            </a:br>
            <a:r>
              <a:rPr lang="da-DK" dirty="0" smtClean="0"/>
              <a:t>Afstemning – detaljer om medicin</a:t>
            </a:r>
            <a:endParaRPr lang="da-DK" dirty="0"/>
          </a:p>
        </p:txBody>
      </p:sp>
      <p:sp>
        <p:nvSpPr>
          <p:cNvPr id="3" name="Pladsholder til indhold 2"/>
          <p:cNvSpPr>
            <a:spLocks noGrp="1"/>
          </p:cNvSpPr>
          <p:nvPr>
            <p:ph sz="quarter" idx="17"/>
          </p:nvPr>
        </p:nvSpPr>
        <p:spPr/>
        <p:txBody>
          <a:bodyPr/>
          <a:lstStyle/>
          <a:p>
            <a:pPr marL="0" lvl="0" indent="0">
              <a:buNone/>
            </a:pPr>
            <a:r>
              <a:rPr lang="da-DK" dirty="0"/>
              <a:t> </a:t>
            </a:r>
            <a:r>
              <a:rPr lang="da-DK" dirty="0" smtClean="0"/>
              <a:t>   Vises, </a:t>
            </a:r>
            <a:r>
              <a:rPr lang="da-DK" dirty="0"/>
              <a:t>hvis der er registreret ordinering, </a:t>
            </a:r>
            <a:r>
              <a:rPr lang="da-DK" dirty="0" smtClean="0"/>
              <a:t>udlevering, forbrug eller spild efter </a:t>
            </a:r>
            <a:r>
              <a:rPr lang="da-DK" dirty="0"/>
              <a:t>afstemning </a:t>
            </a:r>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345" y="2204864"/>
            <a:ext cx="364841" cy="324000"/>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3501008"/>
            <a:ext cx="9000000" cy="1793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Nedadgående pil 13"/>
          <p:cNvSpPr/>
          <p:nvPr/>
        </p:nvSpPr>
        <p:spPr>
          <a:xfrm rot="12273410">
            <a:off x="4875160" y="4949295"/>
            <a:ext cx="216024" cy="812873"/>
          </a:xfrm>
          <a:prstGeom prst="down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da-DK" dirty="0" smtClean="0">
              <a:solidFill>
                <a:srgbClr val="FF0000"/>
              </a:solidFill>
            </a:endParaRPr>
          </a:p>
        </p:txBody>
      </p:sp>
    </p:spTree>
    <p:extLst>
      <p:ext uri="{BB962C8B-B14F-4D97-AF65-F5344CB8AC3E}">
        <p14:creationId xmlns:p14="http://schemas.microsoft.com/office/powerpoint/2010/main" val="819828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550" y="989856"/>
            <a:ext cx="7714800" cy="1143000"/>
          </a:xfrm>
        </p:spPr>
        <p:txBody>
          <a:bodyPr/>
          <a:lstStyle/>
          <a:p>
            <a:r>
              <a:rPr lang="da-DK" sz="2800" dirty="0">
                <a:solidFill>
                  <a:srgbClr val="FF0000"/>
                </a:solidFill>
              </a:rPr>
              <a:t>Bemærkninger</a:t>
            </a:r>
            <a:br>
              <a:rPr lang="da-DK" sz="2800" dirty="0">
                <a:solidFill>
                  <a:srgbClr val="FF0000"/>
                </a:solidFill>
              </a:rPr>
            </a:br>
            <a:r>
              <a:rPr lang="da-DK" sz="2800" dirty="0" smtClean="0"/>
              <a:t>Afstemning – detaljer om medicin</a:t>
            </a:r>
            <a:endParaRPr lang="da-DK" dirty="0"/>
          </a:p>
        </p:txBody>
      </p:sp>
      <p:sp>
        <p:nvSpPr>
          <p:cNvPr id="3" name="Pladsholder til indhold 2"/>
          <p:cNvSpPr>
            <a:spLocks noGrp="1"/>
          </p:cNvSpPr>
          <p:nvPr>
            <p:ph sz="quarter" idx="17"/>
          </p:nvPr>
        </p:nvSpPr>
        <p:spPr>
          <a:xfrm>
            <a:off x="961383" y="2340694"/>
            <a:ext cx="7715250" cy="4184650"/>
          </a:xfrm>
        </p:spPr>
        <p:txBody>
          <a:bodyPr/>
          <a:lstStyle/>
          <a:p>
            <a:pPr lvl="0"/>
            <a:r>
              <a:rPr lang="da-DK" dirty="0" smtClean="0"/>
              <a:t>Klik </a:t>
            </a:r>
            <a:r>
              <a:rPr lang="da-DK" dirty="0"/>
              <a:t>på      og </a:t>
            </a:r>
            <a:r>
              <a:rPr lang="da-DK" dirty="0" smtClean="0"/>
              <a:t>se, </a:t>
            </a:r>
            <a:r>
              <a:rPr lang="da-DK" dirty="0"/>
              <a:t>hvilke registreringer der er tale </a:t>
            </a:r>
            <a:r>
              <a:rPr lang="da-DK" dirty="0" smtClean="0"/>
              <a:t>om</a:t>
            </a:r>
          </a:p>
          <a:p>
            <a:endParaRPr lang="da-DK" dirty="0" smtClean="0"/>
          </a:p>
          <a:p>
            <a:endParaRPr lang="da-DK" dirty="0"/>
          </a:p>
          <a:p>
            <a:endParaRPr lang="da-DK" dirty="0" smtClean="0"/>
          </a:p>
          <a:p>
            <a:endParaRPr lang="da-DK" dirty="0"/>
          </a:p>
          <a:p>
            <a:endParaRPr lang="da-DK" dirty="0" smtClean="0"/>
          </a:p>
          <a:p>
            <a:r>
              <a:rPr lang="da-DK" dirty="0" smtClean="0"/>
              <a:t>Klik på godkend og </a:t>
            </a:r>
            <a:r>
              <a:rPr lang="da-DK" dirty="0"/>
              <a:t>korrektionen tilpasses</a:t>
            </a:r>
          </a:p>
          <a:p>
            <a:pPr lvl="0"/>
            <a:endParaRPr lang="da-DK"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466453"/>
            <a:ext cx="364841" cy="324000"/>
          </a:xfrm>
          <a:prstGeom prst="rect">
            <a:avLst/>
          </a:prstGeom>
        </p:spPr>
      </p:pic>
      <p:grpSp>
        <p:nvGrpSpPr>
          <p:cNvPr id="6" name="Gruppe 5"/>
          <p:cNvGrpSpPr/>
          <p:nvPr/>
        </p:nvGrpSpPr>
        <p:grpSpPr>
          <a:xfrm>
            <a:off x="1986212" y="3234641"/>
            <a:ext cx="5761458" cy="2498615"/>
            <a:chOff x="1986212" y="2852936"/>
            <a:chExt cx="5761458" cy="2498615"/>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852936"/>
              <a:ext cx="5047878" cy="249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Nedadgående pil 7"/>
            <p:cNvSpPr/>
            <p:nvPr/>
          </p:nvSpPr>
          <p:spPr>
            <a:xfrm rot="15961881">
              <a:off x="2284637" y="4022543"/>
              <a:ext cx="216024" cy="812873"/>
            </a:xfrm>
            <a:prstGeom prst="down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da-DK" dirty="0" smtClean="0">
                <a:solidFill>
                  <a:srgbClr val="FF0000"/>
                </a:solidFill>
              </a:endParaRPr>
            </a:p>
          </p:txBody>
        </p:sp>
      </p:grpSp>
    </p:spTree>
    <p:extLst>
      <p:ext uri="{BB962C8B-B14F-4D97-AF65-F5344CB8AC3E}">
        <p14:creationId xmlns:p14="http://schemas.microsoft.com/office/powerpoint/2010/main" val="3519914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550" y="989856"/>
            <a:ext cx="7714800" cy="1143000"/>
          </a:xfrm>
        </p:spPr>
        <p:txBody>
          <a:bodyPr/>
          <a:lstStyle/>
          <a:p>
            <a:r>
              <a:rPr lang="da-DK" sz="2800" dirty="0">
                <a:solidFill>
                  <a:srgbClr val="FF0000"/>
                </a:solidFill>
              </a:rPr>
              <a:t>Bemærkninger</a:t>
            </a:r>
            <a:br>
              <a:rPr lang="da-DK" sz="2800" dirty="0">
                <a:solidFill>
                  <a:srgbClr val="FF0000"/>
                </a:solidFill>
              </a:rPr>
            </a:br>
            <a:r>
              <a:rPr lang="da-DK" sz="2800" dirty="0" smtClean="0"/>
              <a:t>Afstemning – detaljer om medicin</a:t>
            </a:r>
            <a:endParaRPr lang="da-DK" dirty="0"/>
          </a:p>
        </p:txBody>
      </p:sp>
      <p:sp>
        <p:nvSpPr>
          <p:cNvPr id="3" name="Pladsholder til indhold 2"/>
          <p:cNvSpPr>
            <a:spLocks noGrp="1"/>
          </p:cNvSpPr>
          <p:nvPr>
            <p:ph sz="quarter" idx="17"/>
          </p:nvPr>
        </p:nvSpPr>
        <p:spPr>
          <a:xfrm>
            <a:off x="938500" y="2340694"/>
            <a:ext cx="7715250" cy="4184650"/>
          </a:xfrm>
        </p:spPr>
        <p:txBody>
          <a:bodyPr/>
          <a:lstStyle/>
          <a:p>
            <a:pPr lvl="0"/>
            <a:r>
              <a:rPr lang="da-DK" dirty="0" smtClean="0">
                <a:solidFill>
                  <a:srgbClr val="FF0000"/>
                </a:solidFill>
              </a:rPr>
              <a:t>OBS! </a:t>
            </a:r>
            <a:r>
              <a:rPr lang="da-DK" dirty="0" smtClean="0"/>
              <a:t>Sæt     ved </a:t>
            </a:r>
            <a:r>
              <a:rPr lang="da-DK" dirty="0"/>
              <a:t>”Vis tidligere afstemninger” for at se og godkende ændringer i tidligere </a:t>
            </a:r>
            <a:r>
              <a:rPr lang="da-DK" dirty="0" smtClean="0"/>
              <a:t>perioder</a:t>
            </a:r>
          </a:p>
          <a:p>
            <a:pPr lvl="1"/>
            <a:r>
              <a:rPr lang="da-DK" dirty="0" smtClean="0"/>
              <a:t>Ændringer i tidligere perioder er sjældne</a:t>
            </a:r>
            <a:endParaRPr lang="da-DK" dirty="0"/>
          </a:p>
        </p:txBody>
      </p:sp>
      <p:pic>
        <p:nvPicPr>
          <p:cNvPr id="9" name="Billede 8"/>
          <p:cNvPicPr>
            <a:picLocks noChangeAspect="1"/>
          </p:cNvPicPr>
          <p:nvPr/>
        </p:nvPicPr>
        <p:blipFill>
          <a:blip r:embed="rId2"/>
          <a:stretch>
            <a:fillRect/>
          </a:stretch>
        </p:blipFill>
        <p:spPr>
          <a:xfrm>
            <a:off x="3131840" y="2443483"/>
            <a:ext cx="324000" cy="337445"/>
          </a:xfrm>
          <a:prstGeom prst="rect">
            <a:avLst/>
          </a:prstGeom>
        </p:spPr>
      </p:pic>
      <p:grpSp>
        <p:nvGrpSpPr>
          <p:cNvPr id="6" name="Gruppe 5"/>
          <p:cNvGrpSpPr/>
          <p:nvPr/>
        </p:nvGrpSpPr>
        <p:grpSpPr>
          <a:xfrm>
            <a:off x="107504" y="4322973"/>
            <a:ext cx="9000000" cy="2446970"/>
            <a:chOff x="107504" y="4149080"/>
            <a:chExt cx="9000000" cy="244697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149080"/>
              <a:ext cx="9000000" cy="244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Nedadgående pil 10"/>
            <p:cNvSpPr/>
            <p:nvPr/>
          </p:nvSpPr>
          <p:spPr>
            <a:xfrm rot="1724192">
              <a:off x="7032936" y="4150952"/>
              <a:ext cx="216024" cy="812873"/>
            </a:xfrm>
            <a:prstGeom prst="down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da-DK" dirty="0" smtClean="0">
                <a:solidFill>
                  <a:srgbClr val="FF0000"/>
                </a:solidFill>
              </a:endParaRPr>
            </a:p>
          </p:txBody>
        </p:sp>
      </p:grpSp>
    </p:spTree>
    <p:extLst>
      <p:ext uri="{BB962C8B-B14F-4D97-AF65-F5344CB8AC3E}">
        <p14:creationId xmlns:p14="http://schemas.microsoft.com/office/powerpoint/2010/main" val="1633561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46</a:t>
            </a:fld>
            <a:r>
              <a:rPr lang="da-DK" smtClean="0">
                <a:solidFill>
                  <a:schemeClr val="bg1"/>
                </a:solidFill>
              </a:rPr>
              <a:t>...</a:t>
            </a:r>
            <a:r>
              <a:rPr lang="da-DK" smtClean="0"/>
              <a:t>|</a:t>
            </a:r>
            <a:endParaRPr lang="da-DK" dirty="0"/>
          </a:p>
        </p:txBody>
      </p:sp>
      <p:sp>
        <p:nvSpPr>
          <p:cNvPr id="5" name="Titel 1"/>
          <p:cNvSpPr>
            <a:spLocks noGrp="1"/>
          </p:cNvSpPr>
          <p:nvPr>
            <p:ph type="title"/>
          </p:nvPr>
        </p:nvSpPr>
        <p:spPr>
          <a:xfrm>
            <a:off x="3337381" y="0"/>
            <a:ext cx="5806619" cy="1143000"/>
          </a:xfrm>
        </p:spPr>
        <p:txBody>
          <a:bodyPr/>
          <a:lstStyle/>
          <a:p>
            <a:r>
              <a:rPr lang="da-DK" dirty="0" err="1" smtClean="0"/>
              <a:t>Repro</a:t>
            </a:r>
            <a:r>
              <a:rPr lang="da-DK" dirty="0" smtClean="0"/>
              <a:t>. styringsværktøjer</a:t>
            </a:r>
            <a:endParaRPr lang="da-DK" dirty="0"/>
          </a:p>
        </p:txBody>
      </p:sp>
      <p:sp>
        <p:nvSpPr>
          <p:cNvPr id="6" name="Pladsholder til indhold 2"/>
          <p:cNvSpPr txBox="1">
            <a:spLocks/>
          </p:cNvSpPr>
          <p:nvPr/>
        </p:nvSpPr>
        <p:spPr>
          <a:xfrm>
            <a:off x="873220" y="1216882"/>
            <a:ext cx="7715250" cy="4184650"/>
          </a:xfrm>
          <a:prstGeom prst="rect">
            <a:avLst/>
          </a:prstGeom>
        </p:spPr>
        <p:txBody>
          <a:bodyPr/>
          <a:lstStyle>
            <a:lvl1pPr marL="447675" indent="-447675" algn="l" defTabSz="457200" rtl="0" eaLnBrk="1" fontAlgn="base" hangingPunct="1">
              <a:spcBef>
                <a:spcPct val="20000"/>
              </a:spcBef>
              <a:spcAft>
                <a:spcPct val="0"/>
              </a:spcAft>
              <a:buClr>
                <a:schemeClr val="accent2"/>
              </a:buClr>
              <a:buFont typeface="Wingdings" pitchFamily="2" charset="2"/>
              <a:buChar char="¢"/>
              <a:defRPr lang="en-US" sz="2800" kern="1200" dirty="0">
                <a:solidFill>
                  <a:schemeClr val="tx1">
                    <a:lumMod val="75000"/>
                  </a:schemeClr>
                </a:solidFill>
                <a:latin typeface="Arial" pitchFamily="34" charset="0"/>
                <a:ea typeface="+mn-ea"/>
                <a:cs typeface="Arial" pitchFamily="34" charset="0"/>
              </a:defRPr>
            </a:lvl1pPr>
            <a:lvl2pPr marL="863600" indent="-431800" algn="l" defTabSz="457200" rtl="0" eaLnBrk="1" fontAlgn="base" hangingPunct="1">
              <a:spcBef>
                <a:spcPct val="20000"/>
              </a:spcBef>
              <a:spcAft>
                <a:spcPct val="0"/>
              </a:spcAft>
              <a:buClr>
                <a:schemeClr val="accent2"/>
              </a:buClr>
              <a:buSzPct val="95000"/>
              <a:buFont typeface="Wingdings" pitchFamily="2" charset="2"/>
              <a:buChar char="¢"/>
              <a:defRPr lang="en-US" sz="2400" kern="1200" dirty="0">
                <a:solidFill>
                  <a:schemeClr val="tx1">
                    <a:lumMod val="75000"/>
                  </a:schemeClr>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Clr>
                <a:schemeClr val="accent2"/>
              </a:buClr>
              <a:buSzPct val="90000"/>
              <a:buFont typeface="Wingdings" pitchFamily="2" charset="2"/>
              <a:buChar char="¢"/>
              <a:defRPr lang="en-US" sz="2400" kern="1200" dirty="0">
                <a:solidFill>
                  <a:schemeClr val="tx1">
                    <a:lumMod val="75000"/>
                  </a:schemeClr>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Clr>
                <a:schemeClr val="accent2"/>
              </a:buClr>
              <a:buSzPct val="90000"/>
              <a:buFont typeface="Wingdings" pitchFamily="2" charset="2"/>
              <a:buChar char="¢"/>
              <a:defRPr lang="en-US" sz="2400" kern="1200" dirty="0">
                <a:solidFill>
                  <a:schemeClr val="tx1">
                    <a:lumMod val="75000"/>
                  </a:schemeClr>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Clr>
                <a:schemeClr val="accent2"/>
              </a:buClr>
              <a:buSzPct val="90000"/>
              <a:buFont typeface="Wingdings" pitchFamily="2" charset="2"/>
              <a:buChar char="¢"/>
              <a:defRPr lang="da-DK" sz="2400" kern="1200" dirty="0">
                <a:solidFill>
                  <a:schemeClr val="tx1">
                    <a:lumMod val="75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dirty="0" err="1" smtClean="0"/>
              <a:t>Repro</a:t>
            </a:r>
            <a:r>
              <a:rPr lang="da-DK" dirty="0" smtClean="0"/>
              <a:t>-fokus køer og Kvier under Fokusdyr</a:t>
            </a:r>
          </a:p>
          <a:p>
            <a:pPr lvl="1"/>
            <a:r>
              <a:rPr lang="da-DK" dirty="0" smtClean="0"/>
              <a:t>Moderne udgave af Ikke </a:t>
            </a:r>
            <a:r>
              <a:rPr lang="da-DK" dirty="0" err="1" smtClean="0"/>
              <a:t>påbeg</a:t>
            </a:r>
            <a:r>
              <a:rPr lang="da-DK" dirty="0" smtClean="0"/>
              <a:t>./påbegyndte</a:t>
            </a:r>
            <a:endParaRPr lang="da-DK" dirty="0"/>
          </a:p>
        </p:txBody>
      </p:sp>
      <p:sp>
        <p:nvSpPr>
          <p:cNvPr id="9" name="Rektangel 8"/>
          <p:cNvSpPr/>
          <p:nvPr/>
        </p:nvSpPr>
        <p:spPr>
          <a:xfrm>
            <a:off x="6751199" y="3567292"/>
            <a:ext cx="345824" cy="128843"/>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579" y="2723579"/>
            <a:ext cx="6667497" cy="156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frundet rektangel 11"/>
          <p:cNvSpPr/>
          <p:nvPr/>
        </p:nvSpPr>
        <p:spPr>
          <a:xfrm>
            <a:off x="4345131" y="3068960"/>
            <a:ext cx="3395945" cy="1224136"/>
          </a:xfrm>
          <a:prstGeom prst="roundRect">
            <a:avLst/>
          </a:prstGeom>
          <a:solidFill>
            <a:schemeClr val="bg1">
              <a:alpha val="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Tree>
    <p:extLst>
      <p:ext uri="{BB962C8B-B14F-4D97-AF65-F5344CB8AC3E}">
        <p14:creationId xmlns:p14="http://schemas.microsoft.com/office/powerpoint/2010/main" val="13100100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11960" y="9141"/>
            <a:ext cx="4824536" cy="1143000"/>
          </a:xfrm>
        </p:spPr>
        <p:txBody>
          <a:bodyPr/>
          <a:lstStyle/>
          <a:p>
            <a:r>
              <a:rPr lang="da-DK" dirty="0" err="1" smtClean="0"/>
              <a:t>Repro</a:t>
            </a:r>
            <a:r>
              <a:rPr lang="da-DK" dirty="0" smtClean="0"/>
              <a:t>. </a:t>
            </a:r>
            <a:r>
              <a:rPr lang="da-DK" dirty="0"/>
              <a:t>styringsværktøjer</a:t>
            </a:r>
          </a:p>
        </p:txBody>
      </p:sp>
      <p:sp>
        <p:nvSpPr>
          <p:cNvPr id="3" name="Pladsholder til indhold 2"/>
          <p:cNvSpPr>
            <a:spLocks noGrp="1"/>
          </p:cNvSpPr>
          <p:nvPr>
            <p:ph sz="half" idx="1"/>
          </p:nvPr>
        </p:nvSpPr>
        <p:spPr>
          <a:xfrm>
            <a:off x="899592" y="854440"/>
            <a:ext cx="7272808" cy="1037618"/>
          </a:xfrm>
        </p:spPr>
        <p:txBody>
          <a:bodyPr/>
          <a:lstStyle/>
          <a:p>
            <a:r>
              <a:rPr lang="da-DK" dirty="0" err="1"/>
              <a:t>Repro</a:t>
            </a:r>
            <a:r>
              <a:rPr lang="da-DK" dirty="0"/>
              <a:t>-fokus køer</a:t>
            </a:r>
          </a:p>
          <a:p>
            <a:pPr lvl="1"/>
            <a:r>
              <a:rPr lang="da-DK" dirty="0" smtClean="0"/>
              <a:t>Listen opsættes på samme måde som ”Faste opgaver”</a:t>
            </a:r>
            <a:endParaRPr lang="da-DK" dirty="0"/>
          </a:p>
          <a:p>
            <a:endParaRPr lang="da-DK" dirty="0"/>
          </a:p>
        </p:txBody>
      </p:sp>
      <p:sp>
        <p:nvSpPr>
          <p:cNvPr id="5" name="Pladsholder til dato 4"/>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6" name="Pladsholder til diasnummer 5"/>
          <p:cNvSpPr>
            <a:spLocks noGrp="1"/>
          </p:cNvSpPr>
          <p:nvPr>
            <p:ph type="sldNum" sz="quarter" idx="11"/>
          </p:nvPr>
        </p:nvSpPr>
        <p:spPr/>
        <p:txBody>
          <a:bodyPr/>
          <a:lstStyle/>
          <a:p>
            <a:pPr>
              <a:defRPr/>
            </a:pPr>
            <a:fld id="{C21184CA-CF82-4A4F-89A8-CEF063EB752F}" type="slidenum">
              <a:rPr lang="da-DK" smtClean="0"/>
              <a:pPr>
                <a:defRPr/>
              </a:pPr>
              <a:t>47</a:t>
            </a:fld>
            <a:r>
              <a:rPr lang="da-DK" smtClean="0">
                <a:solidFill>
                  <a:schemeClr val="bg1"/>
                </a:solidFill>
              </a:rPr>
              <a:t>...</a:t>
            </a:r>
            <a:r>
              <a:rPr lang="da-DK" smtClean="0"/>
              <a:t>|</a:t>
            </a:r>
            <a:endParaRPr lang="da-DK"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92058"/>
            <a:ext cx="3577960" cy="365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892058"/>
            <a:ext cx="4182100" cy="34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641625"/>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25134"/>
            <a:ext cx="3223722" cy="324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dsholder til indhold 2"/>
          <p:cNvSpPr>
            <a:spLocks noGrp="1"/>
          </p:cNvSpPr>
          <p:nvPr>
            <p:ph sz="half" idx="1"/>
          </p:nvPr>
        </p:nvSpPr>
        <p:spPr>
          <a:xfrm>
            <a:off x="972000" y="1052736"/>
            <a:ext cx="4320080" cy="4258800"/>
          </a:xfrm>
        </p:spPr>
        <p:txBody>
          <a:bodyPr/>
          <a:lstStyle/>
          <a:p>
            <a:r>
              <a:rPr lang="da-DK" dirty="0" smtClean="0"/>
              <a:t>Forventede Kælvninger</a:t>
            </a:r>
            <a:endParaRPr lang="da-DK" dirty="0"/>
          </a:p>
        </p:txBody>
      </p:sp>
      <p:sp>
        <p:nvSpPr>
          <p:cNvPr id="5" name="Pladsholder til dato 4"/>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6" name="Pladsholder til diasnummer 5"/>
          <p:cNvSpPr>
            <a:spLocks noGrp="1"/>
          </p:cNvSpPr>
          <p:nvPr>
            <p:ph type="sldNum" sz="quarter" idx="11"/>
          </p:nvPr>
        </p:nvSpPr>
        <p:spPr/>
        <p:txBody>
          <a:bodyPr/>
          <a:lstStyle/>
          <a:p>
            <a:pPr>
              <a:defRPr/>
            </a:pPr>
            <a:fld id="{C21184CA-CF82-4A4F-89A8-CEF063EB752F}" type="slidenum">
              <a:rPr lang="da-DK" smtClean="0"/>
              <a:pPr>
                <a:defRPr/>
              </a:pPr>
              <a:t>48</a:t>
            </a:fld>
            <a:r>
              <a:rPr lang="da-DK" smtClean="0">
                <a:solidFill>
                  <a:schemeClr val="bg1"/>
                </a:solidFill>
              </a:rPr>
              <a:t>...</a:t>
            </a:r>
            <a:r>
              <a:rPr lang="da-DK" smtClean="0"/>
              <a:t>|</a:t>
            </a:r>
            <a:endParaRPr lang="da-DK" dirty="0"/>
          </a:p>
        </p:txBody>
      </p:sp>
      <p:sp>
        <p:nvSpPr>
          <p:cNvPr id="7" name="Titel 1"/>
          <p:cNvSpPr txBox="1">
            <a:spLocks/>
          </p:cNvSpPr>
          <p:nvPr/>
        </p:nvSpPr>
        <p:spPr bwMode="auto">
          <a:xfrm>
            <a:off x="4283968" y="9141"/>
            <a:ext cx="47525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000" b="1" kern="1200">
                <a:solidFill>
                  <a:schemeClr val="tx1">
                    <a:lumMod val="75000"/>
                  </a:schemeClr>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r>
              <a:rPr lang="da-DK" dirty="0" err="1" smtClean="0"/>
              <a:t>Repro</a:t>
            </a:r>
            <a:r>
              <a:rPr lang="da-DK" dirty="0" smtClean="0"/>
              <a:t>. styringsværktøjer</a:t>
            </a:r>
            <a:endParaRPr lang="da-DK" dirty="0"/>
          </a:p>
        </p:txBody>
      </p:sp>
      <p:sp>
        <p:nvSpPr>
          <p:cNvPr id="9" name="Ellipse 8"/>
          <p:cNvSpPr/>
          <p:nvPr/>
        </p:nvSpPr>
        <p:spPr>
          <a:xfrm>
            <a:off x="1259632" y="3429000"/>
            <a:ext cx="792088" cy="36004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0" name="Ellipse 9"/>
          <p:cNvSpPr/>
          <p:nvPr/>
        </p:nvSpPr>
        <p:spPr>
          <a:xfrm>
            <a:off x="179912" y="3789040"/>
            <a:ext cx="792088" cy="36004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3789" y="1868201"/>
            <a:ext cx="5256948" cy="357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52712"/>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5124450"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636563" y="206107"/>
            <a:ext cx="8077200" cy="1143000"/>
          </a:xfrm>
        </p:spPr>
        <p:txBody>
          <a:bodyPr/>
          <a:lstStyle/>
          <a:p>
            <a:r>
              <a:rPr lang="da-DK" dirty="0" smtClean="0"/>
              <a:t>Listeudskrifter</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49</a:t>
            </a:fld>
            <a:r>
              <a:rPr lang="da-DK" smtClean="0">
                <a:solidFill>
                  <a:schemeClr val="bg1"/>
                </a:solidFill>
              </a:rPr>
              <a:t>...</a:t>
            </a:r>
            <a:r>
              <a:rPr lang="da-DK" smtClean="0"/>
              <a:t>|</a:t>
            </a:r>
            <a:endParaRPr lang="da-DK" dirty="0"/>
          </a:p>
        </p:txBody>
      </p:sp>
      <p:sp>
        <p:nvSpPr>
          <p:cNvPr id="8" name="Rektangel 7"/>
          <p:cNvSpPr/>
          <p:nvPr/>
        </p:nvSpPr>
        <p:spPr>
          <a:xfrm>
            <a:off x="5220071" y="21441"/>
            <a:ext cx="3898973" cy="369332"/>
          </a:xfrm>
          <a:prstGeom prst="rect">
            <a:avLst/>
          </a:prstGeom>
        </p:spPr>
        <p:txBody>
          <a:bodyPr wrap="square">
            <a:spAutoFit/>
          </a:bodyPr>
          <a:lstStyle/>
          <a:p>
            <a:r>
              <a:rPr lang="da-DK" dirty="0" smtClean="0"/>
              <a:t>Listeudskrifter</a:t>
            </a:r>
            <a:endParaRPr lang="da-DK" dirty="0"/>
          </a:p>
        </p:txBody>
      </p:sp>
      <p:sp>
        <p:nvSpPr>
          <p:cNvPr id="6" name="Rektangel 5"/>
          <p:cNvSpPr/>
          <p:nvPr/>
        </p:nvSpPr>
        <p:spPr>
          <a:xfrm>
            <a:off x="971600" y="4653136"/>
            <a:ext cx="1656184" cy="57606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Tree>
    <p:extLst>
      <p:ext uri="{BB962C8B-B14F-4D97-AF65-F5344CB8AC3E}">
        <p14:creationId xmlns:p14="http://schemas.microsoft.com/office/powerpoint/2010/main" val="283796654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Mål for dagen</a:t>
            </a:r>
            <a:endParaRPr lang="da-DK" dirty="0"/>
          </a:p>
        </p:txBody>
      </p:sp>
      <p:sp>
        <p:nvSpPr>
          <p:cNvPr id="3" name="Pladsholder til indhold 2"/>
          <p:cNvSpPr>
            <a:spLocks noGrp="1"/>
          </p:cNvSpPr>
          <p:nvPr>
            <p:ph sz="quarter" idx="17"/>
          </p:nvPr>
        </p:nvSpPr>
        <p:spPr/>
        <p:txBody>
          <a:bodyPr/>
          <a:lstStyle/>
          <a:p>
            <a:r>
              <a:rPr lang="da-DK" sz="2400" dirty="0" smtClean="0"/>
              <a:t>Du kan anvende alle registreringsbillederne</a:t>
            </a:r>
          </a:p>
          <a:p>
            <a:r>
              <a:rPr lang="da-DK" sz="2400" dirty="0" smtClean="0"/>
              <a:t>Du har opsat arbejdslisterne, så de matcher din bedrift</a:t>
            </a:r>
          </a:p>
          <a:p>
            <a:r>
              <a:rPr lang="da-DK" sz="2400" dirty="0" smtClean="0"/>
              <a:t>Du kan anvende SmartKoen</a:t>
            </a:r>
          </a:p>
          <a:p>
            <a:r>
              <a:rPr lang="da-DK" sz="2400" dirty="0" smtClean="0"/>
              <a:t>Du ved hvordan udskifter opsættes</a:t>
            </a:r>
          </a:p>
          <a:p>
            <a:r>
              <a:rPr lang="da-DK" sz="2400" dirty="0" smtClean="0"/>
              <a:t>Kan bruge KMP</a:t>
            </a:r>
            <a:endParaRPr lang="da-DK" sz="2000"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5</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1362789001"/>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6381" y="620688"/>
            <a:ext cx="7714800" cy="1143000"/>
          </a:xfrm>
        </p:spPr>
        <p:txBody>
          <a:bodyPr/>
          <a:lstStyle/>
          <a:p>
            <a:r>
              <a:rPr lang="da-DK" dirty="0" smtClean="0"/>
              <a:t>Listeudskrifter</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50</a:t>
            </a:fld>
            <a:r>
              <a:rPr lang="da-DK" smtClean="0">
                <a:solidFill>
                  <a:schemeClr val="bg1"/>
                </a:solidFill>
              </a:rPr>
              <a:t>...</a:t>
            </a:r>
            <a:r>
              <a:rPr lang="da-DK" smtClean="0"/>
              <a:t>|</a:t>
            </a:r>
            <a:endParaRPr lang="da-DK" dirty="0"/>
          </a:p>
        </p:txBody>
      </p:sp>
      <p:pic>
        <p:nvPicPr>
          <p:cNvPr id="2051" name="Picture 3"/>
          <p:cNvPicPr>
            <a:picLocks noGrp="1" noChangeAspect="1" noChangeArrowheads="1"/>
          </p:cNvPicPr>
          <p:nvPr>
            <p:ph sz="quarter" idx="17"/>
          </p:nvPr>
        </p:nvPicPr>
        <p:blipFill rotWithShape="1">
          <a:blip r:embed="rId2">
            <a:extLst>
              <a:ext uri="{28A0092B-C50C-407E-A947-70E740481C1C}">
                <a14:useLocalDpi xmlns:a14="http://schemas.microsoft.com/office/drawing/2010/main" val="0"/>
              </a:ext>
            </a:extLst>
          </a:blip>
          <a:srcRect b="16735"/>
          <a:stretch/>
        </p:blipFill>
        <p:spPr bwMode="auto">
          <a:xfrm>
            <a:off x="986847" y="1556792"/>
            <a:ext cx="7262392" cy="348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ktangel 8"/>
          <p:cNvSpPr/>
          <p:nvPr/>
        </p:nvSpPr>
        <p:spPr>
          <a:xfrm>
            <a:off x="5220071" y="21441"/>
            <a:ext cx="3898973" cy="369332"/>
          </a:xfrm>
          <a:prstGeom prst="rect">
            <a:avLst/>
          </a:prstGeom>
        </p:spPr>
        <p:txBody>
          <a:bodyPr wrap="square">
            <a:spAutoFit/>
          </a:bodyPr>
          <a:lstStyle/>
          <a:p>
            <a:r>
              <a:rPr lang="da-DK" dirty="0" smtClean="0"/>
              <a:t>Listeudskrifter</a:t>
            </a:r>
            <a:endParaRPr lang="da-DK" dirty="0"/>
          </a:p>
        </p:txBody>
      </p:sp>
      <p:sp>
        <p:nvSpPr>
          <p:cNvPr id="7" name="Tekstboks 6"/>
          <p:cNvSpPr txBox="1"/>
          <p:nvPr/>
        </p:nvSpPr>
        <p:spPr>
          <a:xfrm>
            <a:off x="1107559" y="5248999"/>
            <a:ext cx="6797823" cy="584775"/>
          </a:xfrm>
          <a:prstGeom prst="rect">
            <a:avLst/>
          </a:prstGeom>
          <a:noFill/>
        </p:spPr>
        <p:txBody>
          <a:bodyPr wrap="square" rtlCol="0">
            <a:spAutoFit/>
          </a:bodyPr>
          <a:lstStyle/>
          <a:p>
            <a:r>
              <a:rPr lang="da-DK" sz="1600" dirty="0" smtClean="0">
                <a:solidFill>
                  <a:schemeClr val="tx1">
                    <a:lumMod val="50000"/>
                  </a:schemeClr>
                </a:solidFill>
                <a:latin typeface="+mn-lt"/>
                <a:ea typeface="Arial Unicode MS" panose="020B0604020202020204" pitchFamily="34" charset="-128"/>
                <a:cs typeface="Arial Unicode MS" panose="020B0604020202020204" pitchFamily="34" charset="-128"/>
              </a:rPr>
              <a:t>- Klik på den ønskede liste (1). Vælg ‘åben’ for at åbne listeudskriften (2). </a:t>
            </a:r>
          </a:p>
          <a:p>
            <a:r>
              <a:rPr lang="da-DK" sz="1600" dirty="0" smtClean="0">
                <a:solidFill>
                  <a:schemeClr val="tx1">
                    <a:lumMod val="50000"/>
                  </a:schemeClr>
                </a:solidFill>
                <a:latin typeface="+mn-lt"/>
                <a:ea typeface="Arial Unicode MS" panose="020B0604020202020204" pitchFamily="34" charset="-128"/>
                <a:cs typeface="Arial Unicode MS" panose="020B0604020202020204" pitchFamily="34" charset="-128"/>
              </a:rPr>
              <a:t>- Vælg hvilke oplysninger du vil have på listeudskriften </a:t>
            </a:r>
            <a:endParaRPr lang="da-DK" sz="1600" dirty="0">
              <a:solidFill>
                <a:schemeClr val="tx1">
                  <a:lumMod val="50000"/>
                </a:schemeClr>
              </a:solidFill>
              <a:latin typeface="+mn-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79853805"/>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44519" y="5943"/>
            <a:ext cx="7714800" cy="837018"/>
          </a:xfrm>
        </p:spPr>
        <p:txBody>
          <a:bodyPr/>
          <a:lstStyle/>
          <a:p>
            <a:r>
              <a:rPr lang="da-DK" dirty="0" smtClean="0"/>
              <a:t>Listeudskrift</a:t>
            </a:r>
            <a:endParaRPr lang="da-DK" dirty="0"/>
          </a:p>
        </p:txBody>
      </p:sp>
      <p:sp>
        <p:nvSpPr>
          <p:cNvPr id="3" name="Pladsholder til indhold 2"/>
          <p:cNvSpPr>
            <a:spLocks noGrp="1"/>
          </p:cNvSpPr>
          <p:nvPr>
            <p:ph sz="quarter" idx="17"/>
          </p:nvPr>
        </p:nvSpPr>
        <p:spPr>
          <a:xfrm>
            <a:off x="686894" y="944426"/>
            <a:ext cx="7715250" cy="791493"/>
          </a:xfrm>
        </p:spPr>
        <p:txBody>
          <a:bodyPr/>
          <a:lstStyle/>
          <a:p>
            <a:pPr marL="0" indent="0">
              <a:buNone/>
            </a:pPr>
            <a:r>
              <a:rPr lang="da-DK" dirty="0" smtClean="0"/>
              <a:t>Kopi af Listeudskrift – din egen version</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51</a:t>
            </a:fld>
            <a:r>
              <a:rPr lang="da-DK" smtClean="0">
                <a:solidFill>
                  <a:schemeClr val="bg1"/>
                </a:solidFill>
              </a:rPr>
              <a:t>...</a:t>
            </a:r>
            <a:r>
              <a:rPr lang="da-DK" smtClean="0"/>
              <a:t>|</a:t>
            </a:r>
            <a:endParaRPr lang="da-DK"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4" t="-538" r="-1574" b="27438"/>
          <a:stretch/>
        </p:blipFill>
        <p:spPr bwMode="auto">
          <a:xfrm>
            <a:off x="1011098" y="1632843"/>
            <a:ext cx="6498124" cy="344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1403648" y="2348880"/>
            <a:ext cx="792088" cy="6480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7447"/>
          <a:stretch/>
        </p:blipFill>
        <p:spPr bwMode="auto">
          <a:xfrm>
            <a:off x="2339752" y="5589240"/>
            <a:ext cx="3493368" cy="120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Nedadgående pil 6"/>
          <p:cNvSpPr/>
          <p:nvPr/>
        </p:nvSpPr>
        <p:spPr>
          <a:xfrm>
            <a:off x="3779912" y="5062034"/>
            <a:ext cx="378532" cy="410335"/>
          </a:xfrm>
          <a:prstGeom prst="downArrow">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Tree>
    <p:extLst>
      <p:ext uri="{BB962C8B-B14F-4D97-AF65-F5344CB8AC3E}">
        <p14:creationId xmlns:p14="http://schemas.microsoft.com/office/powerpoint/2010/main" val="1560833738"/>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Introduktion til </a:t>
            </a:r>
            <a:r>
              <a:rPr lang="da-DK" dirty="0" smtClean="0"/>
              <a:t>Observationsdyr </a:t>
            </a:r>
            <a:endParaRPr lang="da-DK" dirty="0"/>
          </a:p>
        </p:txBody>
      </p:sp>
      <p:sp>
        <p:nvSpPr>
          <p:cNvPr id="3" name="Pladsholder til indhold 2"/>
          <p:cNvSpPr>
            <a:spLocks noGrp="1"/>
          </p:cNvSpPr>
          <p:nvPr>
            <p:ph sz="quarter" idx="17"/>
          </p:nvPr>
        </p:nvSpPr>
        <p:spPr/>
        <p:txBody>
          <a:bodyPr/>
          <a:lstStyle/>
          <a:p>
            <a:r>
              <a:rPr lang="da-DK" dirty="0" smtClean="0"/>
              <a:t>Kommer fra SmartKoen (Dyr i fokus)</a:t>
            </a:r>
          </a:p>
          <a:p>
            <a:r>
              <a:rPr lang="da-DK" dirty="0" smtClean="0"/>
              <a:t>Flytte dyr til relevant liste</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52</a:t>
            </a:fld>
            <a:r>
              <a:rPr lang="da-DK" smtClean="0">
                <a:solidFill>
                  <a:schemeClr val="bg1"/>
                </a:solidFill>
              </a:rPr>
              <a:t>...</a:t>
            </a:r>
            <a:r>
              <a:rPr lang="da-DK" smtClean="0"/>
              <a:t>|</a:t>
            </a:r>
            <a:endParaRPr lang="da-DK" dirty="0"/>
          </a:p>
        </p:txBody>
      </p:sp>
      <p:sp>
        <p:nvSpPr>
          <p:cNvPr id="6" name="Rektangel 5"/>
          <p:cNvSpPr/>
          <p:nvPr/>
        </p:nvSpPr>
        <p:spPr>
          <a:xfrm>
            <a:off x="5220071" y="21441"/>
            <a:ext cx="3898973" cy="369332"/>
          </a:xfrm>
          <a:prstGeom prst="rect">
            <a:avLst/>
          </a:prstGeom>
        </p:spPr>
        <p:txBody>
          <a:bodyPr wrap="square">
            <a:spAutoFit/>
          </a:bodyPr>
          <a:lstStyle/>
          <a:p>
            <a:r>
              <a:rPr lang="da-DK" dirty="0" smtClean="0"/>
              <a:t>Observationsdyr</a:t>
            </a:r>
            <a:endParaRPr lang="da-DK" dirty="0"/>
          </a:p>
        </p:txBody>
      </p:sp>
    </p:spTree>
    <p:extLst>
      <p:ext uri="{BB962C8B-B14F-4D97-AF65-F5344CB8AC3E}">
        <p14:creationId xmlns:p14="http://schemas.microsoft.com/office/powerpoint/2010/main" val="3091284518"/>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Observationsdyr</a:t>
            </a:r>
            <a:endParaRPr lang="da-DK" dirty="0"/>
          </a:p>
        </p:txBody>
      </p:sp>
      <p:sp>
        <p:nvSpPr>
          <p:cNvPr id="6" name="Pladsholder til indhold 5"/>
          <p:cNvSpPr>
            <a:spLocks noGrp="1"/>
          </p:cNvSpPr>
          <p:nvPr>
            <p:ph sz="quarter" idx="17"/>
          </p:nvPr>
        </p:nvSpPr>
        <p:spPr/>
        <p:txBody>
          <a:bodyPr/>
          <a:lstStyle/>
          <a:p>
            <a:r>
              <a:rPr lang="da-DK" dirty="0" smtClean="0"/>
              <a:t>Findes i ”</a:t>
            </a:r>
            <a:r>
              <a:rPr lang="da-DK" dirty="0"/>
              <a:t>D</a:t>
            </a:r>
            <a:r>
              <a:rPr lang="da-DK" dirty="0" smtClean="0"/>
              <a:t>agligt overblik”</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53</a:t>
            </a:fld>
            <a:r>
              <a:rPr lang="da-DK" smtClean="0">
                <a:solidFill>
                  <a:schemeClr val="bg1"/>
                </a:solidFill>
              </a:rPr>
              <a:t>...</a:t>
            </a:r>
            <a:r>
              <a:rPr lang="da-DK" smtClean="0"/>
              <a:t>|</a:t>
            </a:r>
            <a:endParaRPr lang="da-DK" dirty="0"/>
          </a:p>
        </p:txBody>
      </p:sp>
      <p:grpSp>
        <p:nvGrpSpPr>
          <p:cNvPr id="7" name="Gruppe 6"/>
          <p:cNvGrpSpPr/>
          <p:nvPr/>
        </p:nvGrpSpPr>
        <p:grpSpPr>
          <a:xfrm>
            <a:off x="128588" y="2780928"/>
            <a:ext cx="8886825" cy="3209925"/>
            <a:chOff x="128588" y="2780928"/>
            <a:chExt cx="8886825" cy="3209925"/>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2780928"/>
              <a:ext cx="888682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ktangel 2"/>
            <p:cNvSpPr/>
            <p:nvPr/>
          </p:nvSpPr>
          <p:spPr>
            <a:xfrm>
              <a:off x="395536" y="5301208"/>
              <a:ext cx="360040" cy="288032"/>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grpSp>
      <p:sp>
        <p:nvSpPr>
          <p:cNvPr id="11" name="Titel 1"/>
          <p:cNvSpPr txBox="1">
            <a:spLocks/>
          </p:cNvSpPr>
          <p:nvPr/>
        </p:nvSpPr>
        <p:spPr bwMode="auto">
          <a:xfrm>
            <a:off x="4283968" y="0"/>
            <a:ext cx="771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000" b="1" kern="1200">
                <a:solidFill>
                  <a:schemeClr val="tx1">
                    <a:lumMod val="75000"/>
                  </a:schemeClr>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r>
              <a:rPr lang="da-DK" dirty="0" smtClean="0"/>
              <a:t>Fokusdyr</a:t>
            </a:r>
            <a:endParaRPr lang="da-DK" dirty="0"/>
          </a:p>
        </p:txBody>
      </p:sp>
    </p:spTree>
    <p:extLst>
      <p:ext uri="{BB962C8B-B14F-4D97-AF65-F5344CB8AC3E}">
        <p14:creationId xmlns:p14="http://schemas.microsoft.com/office/powerpoint/2010/main" val="2440749475"/>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Intention med smartkoen</a:t>
            </a:r>
          </a:p>
        </p:txBody>
      </p:sp>
      <p:sp>
        <p:nvSpPr>
          <p:cNvPr id="3" name="Pladsholder til indhold 2"/>
          <p:cNvSpPr>
            <a:spLocks noGrp="1"/>
          </p:cNvSpPr>
          <p:nvPr>
            <p:ph sz="quarter" idx="17"/>
          </p:nvPr>
        </p:nvSpPr>
        <p:spPr>
          <a:xfrm>
            <a:off x="528973" y="1568288"/>
            <a:ext cx="5616623" cy="4184650"/>
          </a:xfrm>
        </p:spPr>
        <p:txBody>
          <a:bodyPr/>
          <a:lstStyle/>
          <a:p>
            <a:endParaRPr lang="da-DK" dirty="0" smtClean="0"/>
          </a:p>
          <a:p>
            <a:r>
              <a:rPr lang="da-DK" dirty="0" smtClean="0"/>
              <a:t>At </a:t>
            </a:r>
            <a:r>
              <a:rPr lang="da-DK" dirty="0"/>
              <a:t>få registreringer fra hånden med det </a:t>
            </a:r>
            <a:r>
              <a:rPr lang="da-DK" dirty="0" smtClean="0"/>
              <a:t>samme</a:t>
            </a:r>
          </a:p>
          <a:p>
            <a:r>
              <a:rPr lang="da-DK" dirty="0" smtClean="0"/>
              <a:t>Søge relevante oplysninger om </a:t>
            </a:r>
            <a:r>
              <a:rPr lang="da-DK" dirty="0"/>
              <a:t>den enkelte ko, når der er behov for det. </a:t>
            </a:r>
            <a:endParaRPr lang="da-DK" dirty="0" smtClean="0"/>
          </a:p>
          <a:p>
            <a:r>
              <a:rPr lang="da-DK" dirty="0" smtClean="0"/>
              <a:t>Afløse </a:t>
            </a:r>
            <a:r>
              <a:rPr lang="da-DK" dirty="0"/>
              <a:t>noter og </a:t>
            </a:r>
            <a:r>
              <a:rPr lang="da-DK" dirty="0" smtClean="0"/>
              <a:t>dobbeltregistreringer </a:t>
            </a:r>
          </a:p>
          <a:p>
            <a:r>
              <a:rPr lang="da-DK" dirty="0" smtClean="0"/>
              <a:t>At den skal </a:t>
            </a:r>
            <a:r>
              <a:rPr lang="da-DK" dirty="0"/>
              <a:t>være installeret hos alle </a:t>
            </a:r>
            <a:r>
              <a:rPr lang="da-DK" dirty="0" smtClean="0"/>
              <a:t>medarbejdere</a:t>
            </a:r>
            <a:endParaRPr lang="da-DK" dirty="0"/>
          </a:p>
          <a:p>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54</a:t>
            </a:fld>
            <a:r>
              <a:rPr lang="da-DK" smtClean="0">
                <a:solidFill>
                  <a:schemeClr val="bg1"/>
                </a:solidFill>
              </a:rPr>
              <a:t>...</a:t>
            </a:r>
            <a:r>
              <a:rPr lang="da-DK" smtClean="0"/>
              <a:t>|</a:t>
            </a:r>
            <a:endParaRPr lang="da-DK"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151" y="116632"/>
            <a:ext cx="3023307"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648770"/>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Introduktion til Smartkoen</a:t>
            </a:r>
            <a:endParaRPr lang="da-DK" dirty="0"/>
          </a:p>
        </p:txBody>
      </p:sp>
      <p:sp>
        <p:nvSpPr>
          <p:cNvPr id="3" name="Pladsholder til indhold 2"/>
          <p:cNvSpPr>
            <a:spLocks noGrp="1"/>
          </p:cNvSpPr>
          <p:nvPr>
            <p:ph sz="quarter" idx="17"/>
          </p:nvPr>
        </p:nvSpPr>
        <p:spPr/>
        <p:txBody>
          <a:bodyPr/>
          <a:lstStyle/>
          <a:p>
            <a:r>
              <a:rPr lang="da-DK" dirty="0" smtClean="0"/>
              <a:t>WEB program</a:t>
            </a:r>
          </a:p>
          <a:p>
            <a:pPr lvl="1"/>
            <a:r>
              <a:rPr lang="da-DK" dirty="0" smtClean="0"/>
              <a:t>Kan afvikles på enheder, som kan vise en browser</a:t>
            </a:r>
          </a:p>
          <a:p>
            <a:pPr lvl="1"/>
            <a:r>
              <a:rPr lang="da-DK" dirty="0" smtClean="0"/>
              <a:t>Smartphones, tablets og alm. computere</a:t>
            </a:r>
          </a:p>
          <a:p>
            <a:pPr lvl="1"/>
            <a:r>
              <a:rPr lang="da-DK" dirty="0" smtClean="0"/>
              <a:t>Kræver internet forbindelse</a:t>
            </a:r>
          </a:p>
          <a:p>
            <a:r>
              <a:rPr lang="da-DK" dirty="0" smtClean="0"/>
              <a:t>Hent dyredata en gang om dagen</a:t>
            </a:r>
          </a:p>
          <a:p>
            <a:pPr lvl="1"/>
            <a:r>
              <a:rPr lang="da-DK" dirty="0" smtClean="0"/>
              <a:t>Bruges til ko-kort og udfyldelse af resten af </a:t>
            </a:r>
            <a:r>
              <a:rPr lang="da-DK" dirty="0" err="1" smtClean="0"/>
              <a:t>chr</a:t>
            </a:r>
            <a:r>
              <a:rPr lang="da-DK" dirty="0" smtClean="0"/>
              <a:t>-nummeret, så kun løbenummeret skal tastes</a:t>
            </a:r>
          </a:p>
          <a:p>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55</a:t>
            </a:fld>
            <a:r>
              <a:rPr lang="da-DK" smtClean="0">
                <a:solidFill>
                  <a:schemeClr val="bg1"/>
                </a:solidFill>
              </a:rPr>
              <a:t>...</a:t>
            </a:r>
            <a:r>
              <a:rPr lang="da-DK" smtClean="0"/>
              <a:t>|</a:t>
            </a:r>
            <a:endParaRPr lang="da-DK" dirty="0"/>
          </a:p>
        </p:txBody>
      </p:sp>
      <p:sp>
        <p:nvSpPr>
          <p:cNvPr id="6" name="Rektangel 5"/>
          <p:cNvSpPr/>
          <p:nvPr/>
        </p:nvSpPr>
        <p:spPr>
          <a:xfrm>
            <a:off x="5220071" y="21441"/>
            <a:ext cx="3898973" cy="369332"/>
          </a:xfrm>
          <a:prstGeom prst="rect">
            <a:avLst/>
          </a:prstGeom>
        </p:spPr>
        <p:txBody>
          <a:bodyPr wrap="square">
            <a:spAutoFit/>
          </a:bodyPr>
          <a:lstStyle/>
          <a:p>
            <a:r>
              <a:rPr lang="da-DK" dirty="0" err="1" smtClean="0"/>
              <a:t>SmartKoen</a:t>
            </a:r>
            <a:endParaRPr lang="da-DK" dirty="0"/>
          </a:p>
        </p:txBody>
      </p:sp>
    </p:spTree>
    <p:extLst>
      <p:ext uri="{BB962C8B-B14F-4D97-AF65-F5344CB8AC3E}">
        <p14:creationId xmlns:p14="http://schemas.microsoft.com/office/powerpoint/2010/main" val="2042712199"/>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SmartKoen</a:t>
            </a:r>
            <a:r>
              <a:rPr lang="da-DK" dirty="0" smtClean="0"/>
              <a:t> kører på Bedriftsniveau</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56</a:t>
            </a:fld>
            <a:r>
              <a:rPr lang="da-DK" smtClean="0">
                <a:solidFill>
                  <a:schemeClr val="bg1"/>
                </a:solidFill>
              </a:rPr>
              <a:t>...</a:t>
            </a:r>
            <a:r>
              <a:rPr lang="da-DK" smtClean="0"/>
              <a:t>|</a:t>
            </a:r>
            <a:endParaRPr lang="da-DK" dirty="0"/>
          </a:p>
        </p:txBody>
      </p:sp>
      <p:sp>
        <p:nvSpPr>
          <p:cNvPr id="6" name="Rektangel 5"/>
          <p:cNvSpPr/>
          <p:nvPr/>
        </p:nvSpPr>
        <p:spPr>
          <a:xfrm>
            <a:off x="827584" y="3284984"/>
            <a:ext cx="1800200" cy="648072"/>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dirty="0" smtClean="0">
                <a:solidFill>
                  <a:schemeClr val="bg2">
                    <a:lumMod val="50000"/>
                  </a:schemeClr>
                </a:solidFill>
              </a:rPr>
              <a:t>Bes. 11111</a:t>
            </a:r>
          </a:p>
          <a:p>
            <a:pPr algn="ctr"/>
            <a:r>
              <a:rPr lang="da-DK" sz="1600" dirty="0" smtClean="0">
                <a:solidFill>
                  <a:schemeClr val="bg2">
                    <a:lumMod val="50000"/>
                  </a:schemeClr>
                </a:solidFill>
              </a:rPr>
              <a:t>Slægtsgården</a:t>
            </a:r>
          </a:p>
        </p:txBody>
      </p:sp>
      <p:sp>
        <p:nvSpPr>
          <p:cNvPr id="7" name="Rektangel 6"/>
          <p:cNvSpPr/>
          <p:nvPr/>
        </p:nvSpPr>
        <p:spPr>
          <a:xfrm>
            <a:off x="827584" y="4221088"/>
            <a:ext cx="1800200" cy="648072"/>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dirty="0" smtClean="0">
                <a:solidFill>
                  <a:schemeClr val="bg2">
                    <a:lumMod val="50000"/>
                  </a:schemeClr>
                </a:solidFill>
              </a:rPr>
              <a:t>Bes. 22222</a:t>
            </a:r>
          </a:p>
          <a:p>
            <a:pPr algn="ctr"/>
            <a:r>
              <a:rPr lang="da-DK" sz="1600" dirty="0" smtClean="0">
                <a:solidFill>
                  <a:schemeClr val="bg2">
                    <a:lumMod val="50000"/>
                  </a:schemeClr>
                </a:solidFill>
              </a:rPr>
              <a:t>Robotgården</a:t>
            </a:r>
          </a:p>
        </p:txBody>
      </p:sp>
      <p:sp>
        <p:nvSpPr>
          <p:cNvPr id="10" name="Rektangel 9"/>
          <p:cNvSpPr/>
          <p:nvPr/>
        </p:nvSpPr>
        <p:spPr>
          <a:xfrm>
            <a:off x="3491880" y="3789040"/>
            <a:ext cx="1800200" cy="648072"/>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dirty="0" smtClean="0">
                <a:solidFill>
                  <a:schemeClr val="bg2">
                    <a:lumMod val="50000"/>
                  </a:schemeClr>
                </a:solidFill>
              </a:rPr>
              <a:t>Bes. 33333</a:t>
            </a:r>
          </a:p>
          <a:p>
            <a:pPr algn="ctr"/>
            <a:r>
              <a:rPr lang="da-DK" sz="1600" dirty="0" smtClean="0">
                <a:solidFill>
                  <a:schemeClr val="bg2">
                    <a:lumMod val="50000"/>
                  </a:schemeClr>
                </a:solidFill>
              </a:rPr>
              <a:t>Kvieejendom</a:t>
            </a:r>
          </a:p>
        </p:txBody>
      </p:sp>
      <p:sp>
        <p:nvSpPr>
          <p:cNvPr id="11" name="Rektangel 10"/>
          <p:cNvSpPr/>
          <p:nvPr/>
        </p:nvSpPr>
        <p:spPr>
          <a:xfrm>
            <a:off x="539552" y="2348880"/>
            <a:ext cx="5760640" cy="3312368"/>
          </a:xfrm>
          <a:prstGeom prst="rect">
            <a:avLst/>
          </a:prstGeom>
          <a:no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2" name="Tekstboks 11"/>
          <p:cNvSpPr txBox="1"/>
          <p:nvPr/>
        </p:nvSpPr>
        <p:spPr>
          <a:xfrm>
            <a:off x="844664" y="1979548"/>
            <a:ext cx="4591432" cy="369332"/>
          </a:xfrm>
          <a:prstGeom prst="rect">
            <a:avLst/>
          </a:prstGeom>
          <a:noFill/>
        </p:spPr>
        <p:txBody>
          <a:bodyPr wrap="square" rtlCol="0">
            <a:spAutoFit/>
          </a:bodyPr>
          <a:lstStyle/>
          <a:p>
            <a:r>
              <a:rPr lang="da-DK" dirty="0" smtClean="0"/>
              <a:t>Bedrift: I/S Kvægproduktion (CVR-niveau)</a:t>
            </a:r>
            <a:endParaRPr lang="da-DK" dirty="0"/>
          </a:p>
        </p:txBody>
      </p:sp>
      <p:sp>
        <p:nvSpPr>
          <p:cNvPr id="13" name="Afrundet rektangel 12"/>
          <p:cNvSpPr/>
          <p:nvPr/>
        </p:nvSpPr>
        <p:spPr>
          <a:xfrm>
            <a:off x="539552" y="2287325"/>
            <a:ext cx="6034940" cy="3681536"/>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4" name="Tekstboks 13"/>
          <p:cNvSpPr txBox="1"/>
          <p:nvPr/>
        </p:nvSpPr>
        <p:spPr>
          <a:xfrm>
            <a:off x="6444208" y="1979548"/>
            <a:ext cx="1080745" cy="307777"/>
          </a:xfrm>
          <a:prstGeom prst="rect">
            <a:avLst/>
          </a:prstGeom>
          <a:noFill/>
        </p:spPr>
        <p:txBody>
          <a:bodyPr wrap="none" rtlCol="0">
            <a:spAutoFit/>
          </a:bodyPr>
          <a:lstStyle/>
          <a:p>
            <a:r>
              <a:rPr lang="da-DK" sz="1400" dirty="0" err="1" smtClean="0">
                <a:solidFill>
                  <a:srgbClr val="FF0000"/>
                </a:solidFill>
              </a:rPr>
              <a:t>SmartKoen</a:t>
            </a:r>
            <a:endParaRPr lang="da-DK" sz="1400" dirty="0">
              <a:solidFill>
                <a:srgbClr val="FF0000"/>
              </a:solidFill>
            </a:endParaRPr>
          </a:p>
        </p:txBody>
      </p:sp>
      <p:sp>
        <p:nvSpPr>
          <p:cNvPr id="15" name="Rektangel 14"/>
          <p:cNvSpPr/>
          <p:nvPr/>
        </p:nvSpPr>
        <p:spPr>
          <a:xfrm>
            <a:off x="5220071" y="21441"/>
            <a:ext cx="3898973" cy="369332"/>
          </a:xfrm>
          <a:prstGeom prst="rect">
            <a:avLst/>
          </a:prstGeom>
        </p:spPr>
        <p:txBody>
          <a:bodyPr wrap="square">
            <a:spAutoFit/>
          </a:bodyPr>
          <a:lstStyle/>
          <a:p>
            <a:r>
              <a:rPr lang="da-DK" dirty="0" err="1" smtClean="0"/>
              <a:t>SmartKoen</a:t>
            </a:r>
            <a:endParaRPr lang="da-DK" dirty="0"/>
          </a:p>
        </p:txBody>
      </p:sp>
    </p:spTree>
    <p:extLst>
      <p:ext uri="{BB962C8B-B14F-4D97-AF65-F5344CB8AC3E}">
        <p14:creationId xmlns:p14="http://schemas.microsoft.com/office/powerpoint/2010/main" val="3847312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p:bldP spid="13" grpId="0" animBg="1"/>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”Installation” af Smartkoen</a:t>
            </a:r>
            <a:endParaRPr lang="da-DK" dirty="0"/>
          </a:p>
        </p:txBody>
      </p:sp>
      <p:sp>
        <p:nvSpPr>
          <p:cNvPr id="3" name="Pladsholder til indhold 2"/>
          <p:cNvSpPr>
            <a:spLocks noGrp="1"/>
          </p:cNvSpPr>
          <p:nvPr>
            <p:ph sz="quarter" idx="17"/>
          </p:nvPr>
        </p:nvSpPr>
        <p:spPr/>
        <p:txBody>
          <a:bodyPr/>
          <a:lstStyle/>
          <a:p>
            <a:r>
              <a:rPr lang="da-DK" dirty="0" smtClean="0"/>
              <a:t>Tryk </a:t>
            </a:r>
            <a:r>
              <a:rPr lang="da-DK" dirty="0" smtClean="0">
                <a:hlinkClick r:id="rId3"/>
              </a:rPr>
              <a:t>www.smartkoen.dk</a:t>
            </a:r>
            <a:r>
              <a:rPr lang="da-DK" dirty="0" smtClean="0"/>
              <a:t> i din browser</a:t>
            </a:r>
          </a:p>
          <a:p>
            <a:r>
              <a:rPr lang="da-DK" dirty="0" err="1" smtClean="0"/>
              <a:t>Login</a:t>
            </a:r>
            <a:r>
              <a:rPr lang="da-DK" dirty="0" smtClean="0"/>
              <a:t> med samme brugernavn og adgangskode som til Landmand.dk</a:t>
            </a:r>
          </a:p>
          <a:p>
            <a:r>
              <a:rPr lang="da-DK" dirty="0" smtClean="0"/>
              <a:t>Opret et bogmærke og en genvej</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57</a:t>
            </a:fld>
            <a:r>
              <a:rPr lang="da-DK" smtClean="0">
                <a:solidFill>
                  <a:schemeClr val="bg1"/>
                </a:solidFill>
              </a:rPr>
              <a:t>...</a:t>
            </a:r>
            <a:r>
              <a:rPr lang="da-DK" smtClean="0"/>
              <a:t>|</a:t>
            </a:r>
            <a:endParaRPr lang="da-DK" dirty="0"/>
          </a:p>
        </p:txBody>
      </p:sp>
      <p:sp>
        <p:nvSpPr>
          <p:cNvPr id="6" name="Rektangel 5"/>
          <p:cNvSpPr/>
          <p:nvPr/>
        </p:nvSpPr>
        <p:spPr>
          <a:xfrm>
            <a:off x="5220071" y="21441"/>
            <a:ext cx="3898973" cy="369332"/>
          </a:xfrm>
          <a:prstGeom prst="rect">
            <a:avLst/>
          </a:prstGeom>
        </p:spPr>
        <p:txBody>
          <a:bodyPr wrap="square">
            <a:spAutoFit/>
          </a:bodyPr>
          <a:lstStyle/>
          <a:p>
            <a:r>
              <a:rPr lang="da-DK" dirty="0" err="1" smtClean="0"/>
              <a:t>SmartKoen</a:t>
            </a:r>
            <a:endParaRPr lang="da-DK" dirty="0"/>
          </a:p>
        </p:txBody>
      </p:sp>
    </p:spTree>
    <p:extLst>
      <p:ext uri="{BB962C8B-B14F-4D97-AF65-F5344CB8AC3E}">
        <p14:creationId xmlns:p14="http://schemas.microsoft.com/office/powerpoint/2010/main" val="2181833767"/>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kan du på </a:t>
            </a:r>
            <a:r>
              <a:rPr lang="da-DK" dirty="0" err="1" smtClean="0"/>
              <a:t>SmartKoen</a:t>
            </a:r>
            <a:endParaRPr lang="da-DK" dirty="0"/>
          </a:p>
        </p:txBody>
      </p:sp>
      <p:sp>
        <p:nvSpPr>
          <p:cNvPr id="3" name="Pladsholder til indhold 2"/>
          <p:cNvSpPr>
            <a:spLocks noGrp="1"/>
          </p:cNvSpPr>
          <p:nvPr>
            <p:ph sz="quarter" idx="17"/>
          </p:nvPr>
        </p:nvSpPr>
        <p:spPr/>
        <p:txBody>
          <a:bodyPr/>
          <a:lstStyle/>
          <a:p>
            <a:r>
              <a:rPr lang="da-DK" dirty="0" smtClean="0"/>
              <a:t>Ko-kortet</a:t>
            </a:r>
          </a:p>
          <a:p>
            <a:r>
              <a:rPr lang="da-DK" dirty="0" smtClean="0"/>
              <a:t>Registreringer</a:t>
            </a:r>
          </a:p>
          <a:p>
            <a:pPr lvl="1"/>
            <a:r>
              <a:rPr lang="da-DK" sz="2000" dirty="0" smtClean="0"/>
              <a:t>Indgang, Afgang, Slagting, Død/Aflivet</a:t>
            </a:r>
          </a:p>
          <a:p>
            <a:pPr lvl="1"/>
            <a:r>
              <a:rPr lang="da-DK" sz="2000" dirty="0" smtClean="0"/>
              <a:t>Kælvninger, Inseminering, Goldning, Drægtighed</a:t>
            </a:r>
          </a:p>
          <a:p>
            <a:r>
              <a:rPr lang="da-DK" dirty="0" smtClean="0"/>
              <a:t>Start behandling</a:t>
            </a:r>
          </a:p>
          <a:p>
            <a:r>
              <a:rPr lang="da-DK" dirty="0" smtClean="0"/>
              <a:t>Registrer genbehandlinger</a:t>
            </a:r>
          </a:p>
          <a:p>
            <a:r>
              <a:rPr lang="da-DK" dirty="0" smtClean="0"/>
              <a:t>Observationsdyr</a:t>
            </a:r>
          </a:p>
          <a:p>
            <a:r>
              <a:rPr lang="da-DK" dirty="0" smtClean="0"/>
              <a:t>Udsættermarkering</a:t>
            </a:r>
          </a:p>
          <a:p>
            <a:r>
              <a:rPr lang="da-DK" dirty="0" smtClean="0"/>
              <a:t>Se arbejdslister</a:t>
            </a:r>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58</a:t>
            </a:fld>
            <a:r>
              <a:rPr lang="da-DK" smtClean="0">
                <a:solidFill>
                  <a:schemeClr val="bg1"/>
                </a:solidFill>
              </a:rPr>
              <a:t>...</a:t>
            </a:r>
            <a:r>
              <a:rPr lang="da-DK" smtClean="0"/>
              <a:t>|</a:t>
            </a:r>
            <a:endParaRPr lang="da-DK" dirty="0"/>
          </a:p>
        </p:txBody>
      </p:sp>
      <p:sp>
        <p:nvSpPr>
          <p:cNvPr id="6" name="Rektangel 5"/>
          <p:cNvSpPr/>
          <p:nvPr/>
        </p:nvSpPr>
        <p:spPr>
          <a:xfrm>
            <a:off x="5220071" y="21441"/>
            <a:ext cx="3898973" cy="369332"/>
          </a:xfrm>
          <a:prstGeom prst="rect">
            <a:avLst/>
          </a:prstGeom>
        </p:spPr>
        <p:txBody>
          <a:bodyPr wrap="square">
            <a:spAutoFit/>
          </a:bodyPr>
          <a:lstStyle/>
          <a:p>
            <a:r>
              <a:rPr lang="da-DK" dirty="0" err="1" smtClean="0"/>
              <a:t>SmartKoen</a:t>
            </a:r>
            <a:endParaRPr lang="da-DK" dirty="0"/>
          </a:p>
        </p:txBody>
      </p:sp>
    </p:spTree>
    <p:extLst>
      <p:ext uri="{BB962C8B-B14F-4D97-AF65-F5344CB8AC3E}">
        <p14:creationId xmlns:p14="http://schemas.microsoft.com/office/powerpoint/2010/main" val="2818981110"/>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41" y="132323"/>
            <a:ext cx="4143375"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5076056" y="116632"/>
            <a:ext cx="3960440" cy="1143000"/>
          </a:xfrm>
        </p:spPr>
        <p:txBody>
          <a:bodyPr/>
          <a:lstStyle/>
          <a:p>
            <a:r>
              <a:rPr lang="da-DK" dirty="0" smtClean="0"/>
              <a:t>Ko-Kortet</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59</a:t>
            </a:fld>
            <a:r>
              <a:rPr lang="da-DK" smtClean="0">
                <a:solidFill>
                  <a:schemeClr val="bg1"/>
                </a:solidFill>
              </a:rPr>
              <a:t>...</a:t>
            </a:r>
            <a:r>
              <a:rPr lang="da-DK" smtClean="0"/>
              <a:t>|</a:t>
            </a:r>
            <a:endParaRPr lang="da-DK" dirty="0"/>
          </a:p>
        </p:txBody>
      </p:sp>
      <p:sp>
        <p:nvSpPr>
          <p:cNvPr id="6" name="Proces 5"/>
          <p:cNvSpPr/>
          <p:nvPr/>
        </p:nvSpPr>
        <p:spPr>
          <a:xfrm>
            <a:off x="2425392" y="5661247"/>
            <a:ext cx="1282512" cy="795675"/>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3" name="Rektangel 2"/>
          <p:cNvSpPr/>
          <p:nvPr/>
        </p:nvSpPr>
        <p:spPr>
          <a:xfrm>
            <a:off x="2425391" y="1286555"/>
            <a:ext cx="427261" cy="486261"/>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975" y="1700808"/>
            <a:ext cx="363855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ktangel 8"/>
          <p:cNvSpPr/>
          <p:nvPr/>
        </p:nvSpPr>
        <p:spPr>
          <a:xfrm>
            <a:off x="5220071" y="21441"/>
            <a:ext cx="3898973" cy="369332"/>
          </a:xfrm>
          <a:prstGeom prst="rect">
            <a:avLst/>
          </a:prstGeom>
        </p:spPr>
        <p:txBody>
          <a:bodyPr wrap="square">
            <a:spAutoFit/>
          </a:bodyPr>
          <a:lstStyle/>
          <a:p>
            <a:r>
              <a:rPr lang="da-DK" dirty="0" err="1" smtClean="0"/>
              <a:t>SmartKoen</a:t>
            </a:r>
            <a:endParaRPr lang="da-DK" dirty="0"/>
          </a:p>
        </p:txBody>
      </p:sp>
    </p:spTree>
    <p:extLst>
      <p:ext uri="{BB962C8B-B14F-4D97-AF65-F5344CB8AC3E}">
        <p14:creationId xmlns:p14="http://schemas.microsoft.com/office/powerpoint/2010/main" val="414002881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Bedriftsbegrebet</a:t>
            </a:r>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6</a:t>
            </a:fld>
            <a:r>
              <a:rPr lang="da-DK" smtClean="0">
                <a:solidFill>
                  <a:schemeClr val="bg1"/>
                </a:solidFill>
              </a:rPr>
              <a:t>...</a:t>
            </a:r>
            <a:r>
              <a:rPr lang="da-DK" smtClean="0"/>
              <a:t>|</a:t>
            </a:r>
            <a:endParaRPr lang="da-DK" dirty="0"/>
          </a:p>
        </p:txBody>
      </p:sp>
      <p:sp>
        <p:nvSpPr>
          <p:cNvPr id="6" name="Rektangel 5"/>
          <p:cNvSpPr/>
          <p:nvPr/>
        </p:nvSpPr>
        <p:spPr>
          <a:xfrm>
            <a:off x="827584" y="3284984"/>
            <a:ext cx="1800200" cy="648072"/>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dirty="0" smtClean="0">
                <a:solidFill>
                  <a:schemeClr val="bg2">
                    <a:lumMod val="50000"/>
                  </a:schemeClr>
                </a:solidFill>
              </a:rPr>
              <a:t>Bes. 11111</a:t>
            </a:r>
          </a:p>
          <a:p>
            <a:pPr algn="ctr"/>
            <a:r>
              <a:rPr lang="da-DK" sz="1600" dirty="0" smtClean="0">
                <a:solidFill>
                  <a:schemeClr val="bg2">
                    <a:lumMod val="50000"/>
                  </a:schemeClr>
                </a:solidFill>
              </a:rPr>
              <a:t>Slægtsgården</a:t>
            </a:r>
          </a:p>
        </p:txBody>
      </p:sp>
      <p:sp>
        <p:nvSpPr>
          <p:cNvPr id="7" name="Rektangel 6"/>
          <p:cNvSpPr/>
          <p:nvPr/>
        </p:nvSpPr>
        <p:spPr>
          <a:xfrm>
            <a:off x="827584" y="4221088"/>
            <a:ext cx="1800200" cy="648072"/>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dirty="0" smtClean="0">
                <a:solidFill>
                  <a:schemeClr val="bg2">
                    <a:lumMod val="50000"/>
                  </a:schemeClr>
                </a:solidFill>
              </a:rPr>
              <a:t>Bes. 22222</a:t>
            </a:r>
          </a:p>
          <a:p>
            <a:pPr algn="ctr"/>
            <a:r>
              <a:rPr lang="da-DK" sz="1600" dirty="0" smtClean="0">
                <a:solidFill>
                  <a:schemeClr val="bg2">
                    <a:lumMod val="50000"/>
                  </a:schemeClr>
                </a:solidFill>
              </a:rPr>
              <a:t>Robotgården</a:t>
            </a:r>
          </a:p>
        </p:txBody>
      </p:sp>
      <p:sp>
        <p:nvSpPr>
          <p:cNvPr id="10" name="Rektangel 9"/>
          <p:cNvSpPr/>
          <p:nvPr/>
        </p:nvSpPr>
        <p:spPr>
          <a:xfrm>
            <a:off x="3491880" y="3789040"/>
            <a:ext cx="1800200" cy="648072"/>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dirty="0" smtClean="0">
                <a:solidFill>
                  <a:schemeClr val="bg2">
                    <a:lumMod val="50000"/>
                  </a:schemeClr>
                </a:solidFill>
              </a:rPr>
              <a:t>Bes. 33333</a:t>
            </a:r>
          </a:p>
          <a:p>
            <a:pPr algn="ctr"/>
            <a:r>
              <a:rPr lang="da-DK" sz="1600" dirty="0" smtClean="0">
                <a:solidFill>
                  <a:schemeClr val="bg2">
                    <a:lumMod val="50000"/>
                  </a:schemeClr>
                </a:solidFill>
              </a:rPr>
              <a:t>Kvieejendom</a:t>
            </a:r>
          </a:p>
        </p:txBody>
      </p:sp>
      <p:sp>
        <p:nvSpPr>
          <p:cNvPr id="11" name="Rektangel 10"/>
          <p:cNvSpPr/>
          <p:nvPr/>
        </p:nvSpPr>
        <p:spPr>
          <a:xfrm>
            <a:off x="539552" y="2348880"/>
            <a:ext cx="5760640" cy="3312368"/>
          </a:xfrm>
          <a:prstGeom prst="rect">
            <a:avLst/>
          </a:prstGeom>
          <a:no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2" name="Tekstboks 11"/>
          <p:cNvSpPr txBox="1"/>
          <p:nvPr/>
        </p:nvSpPr>
        <p:spPr>
          <a:xfrm>
            <a:off x="844664" y="1979548"/>
            <a:ext cx="4591432" cy="369332"/>
          </a:xfrm>
          <a:prstGeom prst="rect">
            <a:avLst/>
          </a:prstGeom>
          <a:noFill/>
        </p:spPr>
        <p:txBody>
          <a:bodyPr wrap="square" rtlCol="0">
            <a:spAutoFit/>
          </a:bodyPr>
          <a:lstStyle/>
          <a:p>
            <a:r>
              <a:rPr lang="da-DK" dirty="0" smtClean="0"/>
              <a:t>Bedrift: I/S Kvægproduktion (CVR-niveau)</a:t>
            </a:r>
            <a:endParaRPr lang="da-DK" dirty="0"/>
          </a:p>
        </p:txBody>
      </p:sp>
      <p:sp>
        <p:nvSpPr>
          <p:cNvPr id="13" name="Afrundet rektangel 12"/>
          <p:cNvSpPr/>
          <p:nvPr/>
        </p:nvSpPr>
        <p:spPr>
          <a:xfrm>
            <a:off x="553284" y="2924944"/>
            <a:ext cx="2348800" cy="2376264"/>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4" name="Tekstboks 13"/>
          <p:cNvSpPr txBox="1"/>
          <p:nvPr/>
        </p:nvSpPr>
        <p:spPr>
          <a:xfrm>
            <a:off x="522437" y="2635260"/>
            <a:ext cx="1556836" cy="307777"/>
          </a:xfrm>
          <a:prstGeom prst="rect">
            <a:avLst/>
          </a:prstGeom>
          <a:noFill/>
        </p:spPr>
        <p:txBody>
          <a:bodyPr wrap="none" rtlCol="0">
            <a:spAutoFit/>
          </a:bodyPr>
          <a:lstStyle/>
          <a:p>
            <a:r>
              <a:rPr lang="da-DK" sz="1400" dirty="0" smtClean="0">
                <a:solidFill>
                  <a:srgbClr val="FF0000"/>
                </a:solidFill>
              </a:rPr>
              <a:t>Driftsenhed: køer</a:t>
            </a:r>
            <a:endParaRPr lang="da-DK" sz="1400" dirty="0">
              <a:solidFill>
                <a:srgbClr val="FF0000"/>
              </a:solidFill>
            </a:endParaRPr>
          </a:p>
        </p:txBody>
      </p:sp>
      <p:sp>
        <p:nvSpPr>
          <p:cNvPr id="15" name="Afrundet rektangel 14"/>
          <p:cNvSpPr/>
          <p:nvPr/>
        </p:nvSpPr>
        <p:spPr>
          <a:xfrm>
            <a:off x="553284" y="3068960"/>
            <a:ext cx="5098836" cy="2448272"/>
          </a:xfrm>
          <a:prstGeom prst="roundRect">
            <a:avLst/>
          </a:prstGeom>
          <a:noFill/>
          <a:ln w="19050">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6" name="Tekstboks 15"/>
          <p:cNvSpPr txBox="1"/>
          <p:nvPr/>
        </p:nvSpPr>
        <p:spPr>
          <a:xfrm>
            <a:off x="3563888" y="2761183"/>
            <a:ext cx="2534412" cy="307777"/>
          </a:xfrm>
          <a:prstGeom prst="rect">
            <a:avLst/>
          </a:prstGeom>
          <a:noFill/>
        </p:spPr>
        <p:txBody>
          <a:bodyPr wrap="none" rtlCol="0">
            <a:spAutoFit/>
          </a:bodyPr>
          <a:lstStyle/>
          <a:p>
            <a:r>
              <a:rPr lang="da-DK" sz="1400" dirty="0" smtClean="0">
                <a:solidFill>
                  <a:srgbClr val="0070C0"/>
                </a:solidFill>
              </a:rPr>
              <a:t>Driftsenhed: Alle besætninger</a:t>
            </a:r>
            <a:endParaRPr lang="da-DK" sz="1400" dirty="0">
              <a:solidFill>
                <a:srgbClr val="0070C0"/>
              </a:solidFill>
            </a:endParaRPr>
          </a:p>
        </p:txBody>
      </p:sp>
    </p:spTree>
    <p:extLst>
      <p:ext uri="{BB962C8B-B14F-4D97-AF65-F5344CB8AC3E}">
        <p14:creationId xmlns:p14="http://schemas.microsoft.com/office/powerpoint/2010/main" val="1488660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p:bldP spid="13" grpId="0" animBg="1"/>
      <p:bldP spid="14" grpId="0"/>
      <p:bldP spid="15" grpId="0" animBg="1"/>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2000" y="413446"/>
            <a:ext cx="7714800" cy="1143000"/>
          </a:xfrm>
        </p:spPr>
        <p:txBody>
          <a:bodyPr/>
          <a:lstStyle/>
          <a:p>
            <a:r>
              <a:rPr lang="da-DK" dirty="0" smtClean="0"/>
              <a:t>Inseminering</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60</a:t>
            </a:fld>
            <a:r>
              <a:rPr lang="da-DK" smtClean="0">
                <a:solidFill>
                  <a:schemeClr val="bg1"/>
                </a:solidFill>
              </a:rPr>
              <a:t>...</a:t>
            </a:r>
            <a:r>
              <a:rPr lang="da-DK" smtClean="0"/>
              <a:t>|</a:t>
            </a:r>
            <a:endParaRPr lang="da-DK" dirty="0"/>
          </a:p>
        </p:txBody>
      </p:sp>
      <p:sp>
        <p:nvSpPr>
          <p:cNvPr id="6" name="Rektangel 5"/>
          <p:cNvSpPr/>
          <p:nvPr/>
        </p:nvSpPr>
        <p:spPr>
          <a:xfrm>
            <a:off x="5220071" y="21441"/>
            <a:ext cx="3898973" cy="369332"/>
          </a:xfrm>
          <a:prstGeom prst="rect">
            <a:avLst/>
          </a:prstGeom>
        </p:spPr>
        <p:txBody>
          <a:bodyPr wrap="square">
            <a:spAutoFit/>
          </a:bodyPr>
          <a:lstStyle/>
          <a:p>
            <a:r>
              <a:rPr lang="da-DK" dirty="0" err="1" smtClean="0"/>
              <a:t>SmartKoen</a:t>
            </a:r>
            <a:endParaRPr lang="da-DK"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850" y="1340768"/>
            <a:ext cx="3419268" cy="4768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64814"/>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Observationsdyr</a:t>
            </a:r>
            <a:endParaRPr lang="da-DK" dirty="0"/>
          </a:p>
        </p:txBody>
      </p:sp>
      <p:sp>
        <p:nvSpPr>
          <p:cNvPr id="3" name="Pladsholder til indhold 2"/>
          <p:cNvSpPr>
            <a:spLocks noGrp="1"/>
          </p:cNvSpPr>
          <p:nvPr>
            <p:ph sz="quarter" idx="17"/>
          </p:nvPr>
        </p:nvSpPr>
        <p:spPr>
          <a:xfrm>
            <a:off x="261045" y="1916832"/>
            <a:ext cx="7715250" cy="4184650"/>
          </a:xfrm>
        </p:spPr>
        <p:txBody>
          <a:bodyPr/>
          <a:lstStyle/>
          <a:p>
            <a:r>
              <a:rPr lang="da-DK" dirty="0" smtClean="0"/>
              <a:t>Indberettes kun på SmartKoen</a:t>
            </a:r>
          </a:p>
          <a:p>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61</a:t>
            </a:fld>
            <a:r>
              <a:rPr lang="da-DK" smtClean="0">
                <a:solidFill>
                  <a:schemeClr val="bg1"/>
                </a:solidFill>
              </a:rPr>
              <a:t>...</a:t>
            </a:r>
            <a:r>
              <a:rPr lang="da-DK" smtClean="0"/>
              <a:t>|</a:t>
            </a:r>
            <a:endParaRPr lang="da-DK" dirty="0"/>
          </a:p>
        </p:txBody>
      </p:sp>
      <p:sp>
        <p:nvSpPr>
          <p:cNvPr id="11" name="Proces 10"/>
          <p:cNvSpPr/>
          <p:nvPr/>
        </p:nvSpPr>
        <p:spPr>
          <a:xfrm>
            <a:off x="2852192" y="2573288"/>
            <a:ext cx="288032" cy="360040"/>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grpSp>
        <p:nvGrpSpPr>
          <p:cNvPr id="6" name="Gruppe 5"/>
          <p:cNvGrpSpPr/>
          <p:nvPr/>
        </p:nvGrpSpPr>
        <p:grpSpPr>
          <a:xfrm>
            <a:off x="395536" y="2725688"/>
            <a:ext cx="6264696" cy="2683532"/>
            <a:chOff x="395536" y="2725688"/>
            <a:chExt cx="6264696" cy="2683532"/>
          </a:xfrm>
        </p:grpSpPr>
        <p:sp>
          <p:nvSpPr>
            <p:cNvPr id="12" name="Proces 11"/>
            <p:cNvSpPr/>
            <p:nvPr/>
          </p:nvSpPr>
          <p:spPr>
            <a:xfrm>
              <a:off x="3315937" y="2753308"/>
              <a:ext cx="288032" cy="180020"/>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3" name="Proces 12"/>
            <p:cNvSpPr/>
            <p:nvPr/>
          </p:nvSpPr>
          <p:spPr>
            <a:xfrm>
              <a:off x="6372200" y="5229200"/>
              <a:ext cx="288032" cy="180020"/>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4" name="Proces 13"/>
            <p:cNvSpPr/>
            <p:nvPr/>
          </p:nvSpPr>
          <p:spPr>
            <a:xfrm>
              <a:off x="6372200" y="2725688"/>
              <a:ext cx="288032" cy="180020"/>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5" name="Proces 14"/>
            <p:cNvSpPr/>
            <p:nvPr/>
          </p:nvSpPr>
          <p:spPr>
            <a:xfrm>
              <a:off x="395536" y="3465474"/>
              <a:ext cx="288032" cy="156672"/>
            </a:xfrm>
            <a:prstGeom prst="flowChartProcess">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87" y="2866006"/>
            <a:ext cx="2831147" cy="29157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503" y="2636912"/>
            <a:ext cx="2405434" cy="38591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3575" y="513498"/>
            <a:ext cx="2740521" cy="32204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3575" y="3814964"/>
            <a:ext cx="2884537" cy="2701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6"/>
          <p:cNvSpPr/>
          <p:nvPr/>
        </p:nvSpPr>
        <p:spPr>
          <a:xfrm>
            <a:off x="395536" y="3668943"/>
            <a:ext cx="792088" cy="199098"/>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21" name="Rektangel 20"/>
          <p:cNvSpPr/>
          <p:nvPr/>
        </p:nvSpPr>
        <p:spPr>
          <a:xfrm>
            <a:off x="3603969" y="3243065"/>
            <a:ext cx="792088" cy="199098"/>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22" name="Rektangel 21"/>
          <p:cNvSpPr/>
          <p:nvPr/>
        </p:nvSpPr>
        <p:spPr>
          <a:xfrm>
            <a:off x="6120172" y="1196752"/>
            <a:ext cx="792088" cy="199098"/>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23" name="Rektangel 22"/>
          <p:cNvSpPr/>
          <p:nvPr/>
        </p:nvSpPr>
        <p:spPr>
          <a:xfrm>
            <a:off x="6120172" y="4566474"/>
            <a:ext cx="792088" cy="199098"/>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Tree>
    <p:extLst>
      <p:ext uri="{BB962C8B-B14F-4D97-AF65-F5344CB8AC3E}">
        <p14:creationId xmlns:p14="http://schemas.microsoft.com/office/powerpoint/2010/main" val="3357532071"/>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88840"/>
            <a:ext cx="8100392" cy="295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a-DK" dirty="0" smtClean="0"/>
              <a:t>Analyseudskrifter</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62</a:t>
            </a:fld>
            <a:r>
              <a:rPr lang="da-DK" smtClean="0">
                <a:solidFill>
                  <a:schemeClr val="bg1"/>
                </a:solidFill>
              </a:rPr>
              <a:t>...</a:t>
            </a:r>
            <a:r>
              <a:rPr lang="da-DK" smtClean="0"/>
              <a:t>|</a:t>
            </a:r>
            <a:endParaRPr lang="da-DK" dirty="0"/>
          </a:p>
        </p:txBody>
      </p:sp>
      <p:sp>
        <p:nvSpPr>
          <p:cNvPr id="7" name="Afrundet rektangel 6"/>
          <p:cNvSpPr/>
          <p:nvPr/>
        </p:nvSpPr>
        <p:spPr>
          <a:xfrm>
            <a:off x="401130" y="4149080"/>
            <a:ext cx="1362557" cy="432048"/>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Tree>
    <p:extLst>
      <p:ext uri="{BB962C8B-B14F-4D97-AF65-F5344CB8AC3E}">
        <p14:creationId xmlns:p14="http://schemas.microsoft.com/office/powerpoint/2010/main" val="4142352103"/>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3968" y="0"/>
            <a:ext cx="4860032" cy="1297672"/>
          </a:xfrm>
        </p:spPr>
        <p:txBody>
          <a:bodyPr/>
          <a:lstStyle/>
          <a:p>
            <a:r>
              <a:rPr lang="da-DK" sz="3200" dirty="0" smtClean="0"/>
              <a:t>Analyseudskrifter</a:t>
            </a:r>
            <a:endParaRPr lang="da-DK" sz="3200" dirty="0"/>
          </a:p>
        </p:txBody>
      </p:sp>
      <p:sp>
        <p:nvSpPr>
          <p:cNvPr id="3" name="Pladsholder til indhold 2"/>
          <p:cNvSpPr>
            <a:spLocks noGrp="1"/>
          </p:cNvSpPr>
          <p:nvPr>
            <p:ph idx="1"/>
          </p:nvPr>
        </p:nvSpPr>
        <p:spPr>
          <a:xfrm>
            <a:off x="683568" y="1098602"/>
            <a:ext cx="2591896" cy="5403600"/>
          </a:xfrm>
        </p:spPr>
        <p:txBody>
          <a:bodyPr/>
          <a:lstStyle/>
          <a:p>
            <a:r>
              <a:rPr lang="da-DK" dirty="0" smtClean="0"/>
              <a:t>Sammensæt dine egne udskrifter</a:t>
            </a:r>
          </a:p>
          <a:p>
            <a:endParaRPr lang="da-DK" dirty="0" smtClean="0"/>
          </a:p>
          <a:p>
            <a:r>
              <a:rPr lang="da-DK" dirty="0" smtClean="0"/>
              <a:t>Gem, kommenter, send (PDF, Word m. fl.)</a:t>
            </a:r>
            <a:endParaRPr lang="da-DK" dirty="0"/>
          </a:p>
        </p:txBody>
      </p:sp>
      <p:sp>
        <p:nvSpPr>
          <p:cNvPr id="4" name="Pladsholder til dato 3"/>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1"/>
          </p:nvPr>
        </p:nvSpPr>
        <p:spPr/>
        <p:txBody>
          <a:bodyPr/>
          <a:lstStyle/>
          <a:p>
            <a:pPr>
              <a:defRPr/>
            </a:pPr>
            <a:fld id="{C21184CA-CF82-4A4F-89A8-CEF063EB752F}" type="slidenum">
              <a:rPr lang="da-DK" smtClean="0"/>
              <a:pPr>
                <a:defRPr/>
              </a:pPr>
              <a:t>63</a:t>
            </a:fld>
            <a:r>
              <a:rPr lang="da-DK" smtClean="0">
                <a:solidFill>
                  <a:schemeClr val="bg1"/>
                </a:solidFill>
              </a:rPr>
              <a:t>...</a:t>
            </a:r>
            <a:r>
              <a:rPr lang="da-DK" smtClean="0"/>
              <a:t>|</a:t>
            </a:r>
            <a:endParaRPr lang="da-DK"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541" y="1052736"/>
            <a:ext cx="450532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350065"/>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64</a:t>
            </a:fld>
            <a:r>
              <a:rPr lang="da-DK" smtClean="0">
                <a:solidFill>
                  <a:schemeClr val="bg1"/>
                </a:solidFill>
              </a:rPr>
              <a:t>...</a:t>
            </a:r>
            <a:r>
              <a:rPr lang="da-DK" smtClean="0"/>
              <a:t>|</a:t>
            </a:r>
            <a:endParaRPr lang="da-DK" dirty="0"/>
          </a:p>
        </p:txBody>
      </p:sp>
      <p:sp>
        <p:nvSpPr>
          <p:cNvPr id="6" name="Rektangel 5"/>
          <p:cNvSpPr/>
          <p:nvPr/>
        </p:nvSpPr>
        <p:spPr>
          <a:xfrm>
            <a:off x="5220071" y="21441"/>
            <a:ext cx="3898973" cy="369332"/>
          </a:xfrm>
          <a:prstGeom prst="rect">
            <a:avLst/>
          </a:prstGeom>
        </p:spPr>
        <p:txBody>
          <a:bodyPr wrap="square">
            <a:spAutoFit/>
          </a:bodyPr>
          <a:lstStyle/>
          <a:p>
            <a:r>
              <a:rPr lang="da-DK" dirty="0" smtClean="0"/>
              <a:t>Analyseudskrifter</a:t>
            </a:r>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23400"/>
            <a:ext cx="6347991" cy="603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540478"/>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celletalliste</a:t>
            </a:r>
            <a:endParaRPr lang="da-DK" dirty="0"/>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65</a:t>
            </a:fld>
            <a:r>
              <a:rPr lang="da-DK" smtClean="0">
                <a:solidFill>
                  <a:schemeClr val="bg1"/>
                </a:solidFill>
              </a:rPr>
              <a:t>...</a:t>
            </a:r>
            <a:r>
              <a:rPr lang="da-DK" smtClean="0"/>
              <a:t>|</a:t>
            </a:r>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72" y="1628799"/>
            <a:ext cx="8252807" cy="4515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609600" y="3789040"/>
            <a:ext cx="506016" cy="2232248"/>
          </a:xfrm>
          <a:prstGeom prst="rect">
            <a:avLst/>
          </a:prstGeom>
          <a:solidFill>
            <a:schemeClr val="bg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Titel 1"/>
          <p:cNvSpPr txBox="1">
            <a:spLocks/>
          </p:cNvSpPr>
          <p:nvPr/>
        </p:nvSpPr>
        <p:spPr bwMode="auto">
          <a:xfrm>
            <a:off x="5148064" y="-99392"/>
            <a:ext cx="4139952" cy="129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sz="2800" b="1" kern="1200" cap="all" baseline="0">
                <a:solidFill>
                  <a:schemeClr val="accent1"/>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r>
              <a:rPr lang="da-DK" sz="3200" dirty="0" err="1" smtClean="0"/>
              <a:t>LISTeudskrifter</a:t>
            </a:r>
            <a:endParaRPr lang="da-DK" sz="3200" dirty="0"/>
          </a:p>
        </p:txBody>
      </p:sp>
    </p:spTree>
    <p:extLst>
      <p:ext uri="{BB962C8B-B14F-4D97-AF65-F5344CB8AC3E}">
        <p14:creationId xmlns:p14="http://schemas.microsoft.com/office/powerpoint/2010/main" val="1830514919"/>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12. maj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66</a:t>
            </a:fld>
            <a:r>
              <a:rPr lang="da-DK" smtClean="0">
                <a:solidFill>
                  <a:schemeClr val="bg1"/>
                </a:solidFill>
              </a:rPr>
              <a:t>...</a:t>
            </a:r>
            <a:r>
              <a:rPr lang="da-DK" smtClean="0"/>
              <a:t>|</a:t>
            </a:r>
            <a:endParaRPr lang="da-DK"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 y="692696"/>
            <a:ext cx="9000000" cy="565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693962"/>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pPr lvl="0"/>
            <a:r>
              <a:rPr lang="da-DK" dirty="0">
                <a:solidFill>
                  <a:srgbClr val="262626"/>
                </a:solidFill>
              </a:rPr>
              <a:t/>
            </a:r>
            <a:br>
              <a:rPr lang="da-DK" dirty="0">
                <a:solidFill>
                  <a:srgbClr val="262626"/>
                </a:solidFill>
              </a:rPr>
            </a:br>
            <a:endParaRPr lang="da-DK" dirty="0"/>
          </a:p>
        </p:txBody>
      </p:sp>
      <p:sp>
        <p:nvSpPr>
          <p:cNvPr id="2" name="Undertitel 1"/>
          <p:cNvSpPr>
            <a:spLocks noGrp="1"/>
          </p:cNvSpPr>
          <p:nvPr>
            <p:ph sz="quarter" idx="17"/>
          </p:nvPr>
        </p:nvSpPr>
        <p:spPr>
          <a:xfrm>
            <a:off x="395536" y="980728"/>
            <a:ext cx="8075290" cy="4832722"/>
          </a:xfrm>
        </p:spPr>
        <p:txBody>
          <a:bodyPr/>
          <a:lstStyle/>
          <a:p>
            <a:pPr marL="0" indent="0">
              <a:buNone/>
            </a:pPr>
            <a:r>
              <a:rPr lang="da-DK" sz="4000" dirty="0">
                <a:solidFill>
                  <a:srgbClr val="262626"/>
                </a:solidFill>
              </a:rPr>
              <a:t>Er du </a:t>
            </a:r>
            <a:r>
              <a:rPr lang="da-DK" sz="4000" dirty="0">
                <a:solidFill>
                  <a:srgbClr val="00B050"/>
                </a:solidFill>
              </a:rPr>
              <a:t>GRØN</a:t>
            </a:r>
            <a:r>
              <a:rPr lang="da-DK" sz="4000" dirty="0">
                <a:solidFill>
                  <a:srgbClr val="262626"/>
                </a:solidFill>
              </a:rPr>
              <a:t> eller </a:t>
            </a:r>
            <a:r>
              <a:rPr lang="da-DK" sz="4000" dirty="0">
                <a:solidFill>
                  <a:srgbClr val="FF0000"/>
                </a:solidFill>
              </a:rPr>
              <a:t>RØD</a:t>
            </a:r>
            <a:r>
              <a:rPr lang="da-DK" sz="4000" dirty="0">
                <a:solidFill>
                  <a:srgbClr val="262626"/>
                </a:solidFill>
              </a:rPr>
              <a:t> i dag </a:t>
            </a:r>
            <a:endParaRPr lang="da-DK" sz="4000" dirty="0" smtClean="0">
              <a:solidFill>
                <a:srgbClr val="262626"/>
              </a:solidFill>
            </a:endParaRPr>
          </a:p>
          <a:p>
            <a:pPr marL="0" indent="0">
              <a:buNone/>
            </a:pPr>
            <a:endParaRPr lang="da-DK" sz="4000" b="1" dirty="0">
              <a:solidFill>
                <a:srgbClr val="262626"/>
              </a:solidFill>
            </a:endParaRPr>
          </a:p>
          <a:p>
            <a:pPr marL="0" indent="0">
              <a:buNone/>
            </a:pPr>
            <a:r>
              <a:rPr lang="da-DK" sz="4000" b="1" dirty="0" smtClean="0"/>
              <a:t>KMP – Kritiske </a:t>
            </a:r>
            <a:r>
              <a:rPr lang="da-DK" sz="4000" b="1" dirty="0">
                <a:solidFill>
                  <a:schemeClr val="tx1"/>
                </a:solidFill>
              </a:rPr>
              <a:t>m</a:t>
            </a:r>
            <a:r>
              <a:rPr lang="da-DK" sz="4000" b="1" dirty="0" smtClean="0">
                <a:solidFill>
                  <a:schemeClr val="tx1"/>
                </a:solidFill>
              </a:rPr>
              <a:t>ålepunkter</a:t>
            </a:r>
          </a:p>
          <a:p>
            <a:pPr marL="0" indent="0">
              <a:buNone/>
            </a:pPr>
            <a:endParaRPr lang="da-DK" dirty="0" smtClean="0">
              <a:solidFill>
                <a:schemeClr val="tx1"/>
              </a:solidFill>
            </a:endParaRPr>
          </a:p>
          <a:p>
            <a:pPr marL="0" indent="0">
              <a:buNone/>
            </a:pPr>
            <a:r>
              <a:rPr lang="da-DK" dirty="0" smtClean="0">
                <a:solidFill>
                  <a:schemeClr val="tx1"/>
                </a:solidFill>
              </a:rPr>
              <a:t>Lynhurtigt </a:t>
            </a:r>
            <a:r>
              <a:rPr lang="da-DK" dirty="0">
                <a:solidFill>
                  <a:schemeClr val="tx1"/>
                </a:solidFill>
              </a:rPr>
              <a:t>og letforståeligt </a:t>
            </a:r>
            <a:endParaRPr lang="da-DK" dirty="0" smtClean="0">
              <a:solidFill>
                <a:schemeClr val="tx1"/>
              </a:solidFill>
            </a:endParaRPr>
          </a:p>
          <a:p>
            <a:pPr marL="0" indent="0">
              <a:buNone/>
            </a:pPr>
            <a:r>
              <a:rPr lang="da-DK" dirty="0" smtClean="0">
                <a:solidFill>
                  <a:schemeClr val="tx1"/>
                </a:solidFill>
              </a:rPr>
              <a:t>overblik </a:t>
            </a:r>
            <a:r>
              <a:rPr lang="da-DK" dirty="0">
                <a:solidFill>
                  <a:schemeClr val="tx1"/>
                </a:solidFill>
              </a:rPr>
              <a:t>over </a:t>
            </a:r>
            <a:r>
              <a:rPr lang="da-DK" dirty="0" smtClean="0">
                <a:solidFill>
                  <a:schemeClr val="tx1"/>
                </a:solidFill>
              </a:rPr>
              <a:t>kritiske </a:t>
            </a:r>
          </a:p>
          <a:p>
            <a:pPr marL="0" indent="0">
              <a:buNone/>
            </a:pPr>
            <a:r>
              <a:rPr lang="da-DK" dirty="0" smtClean="0">
                <a:solidFill>
                  <a:schemeClr val="tx1"/>
                </a:solidFill>
              </a:rPr>
              <a:t>punkter </a:t>
            </a:r>
            <a:r>
              <a:rPr lang="da-DK" dirty="0">
                <a:solidFill>
                  <a:schemeClr val="tx1"/>
                </a:solidFill>
              </a:rPr>
              <a:t>i </a:t>
            </a:r>
            <a:r>
              <a:rPr lang="da-DK" dirty="0" err="1" smtClean="0">
                <a:solidFill>
                  <a:schemeClr val="tx1"/>
                </a:solidFill>
              </a:rPr>
              <a:t>mælkeproduk</a:t>
            </a:r>
            <a:r>
              <a:rPr lang="da-DK" dirty="0" smtClean="0">
                <a:solidFill>
                  <a:schemeClr val="tx1"/>
                </a:solidFill>
              </a:rPr>
              <a:t>-</a:t>
            </a:r>
          </a:p>
          <a:p>
            <a:pPr marL="0" indent="0">
              <a:buNone/>
            </a:pPr>
            <a:r>
              <a:rPr lang="da-DK" dirty="0" err="1" smtClean="0">
                <a:solidFill>
                  <a:schemeClr val="tx1"/>
                </a:solidFill>
              </a:rPr>
              <a:t>tionen</a:t>
            </a:r>
            <a:r>
              <a:rPr lang="da-DK" dirty="0">
                <a:solidFill>
                  <a:schemeClr val="tx1"/>
                </a:solidFill>
              </a:rPr>
              <a:t>.</a:t>
            </a:r>
          </a:p>
          <a:p>
            <a:pPr marL="0" indent="0">
              <a:buNone/>
            </a:pPr>
            <a:endParaRPr lang="da-DK" sz="4000" b="1" dirty="0" smtClean="0"/>
          </a:p>
        </p:txBody>
      </p:sp>
      <p:sp>
        <p:nvSpPr>
          <p:cNvPr id="4" name="Rektangel 3"/>
          <p:cNvSpPr/>
          <p:nvPr/>
        </p:nvSpPr>
        <p:spPr>
          <a:xfrm>
            <a:off x="6516216" y="21441"/>
            <a:ext cx="2602828" cy="369332"/>
          </a:xfrm>
          <a:prstGeom prst="rect">
            <a:avLst/>
          </a:prstGeom>
        </p:spPr>
        <p:txBody>
          <a:bodyPr wrap="square">
            <a:spAutoFit/>
          </a:bodyPr>
          <a:lstStyle/>
          <a:p>
            <a:r>
              <a:rPr lang="da-DK" dirty="0" smtClean="0"/>
              <a:t>KMP</a:t>
            </a:r>
            <a:endParaRPr lang="da-DK"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573016"/>
            <a:ext cx="4623732" cy="239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ktangel 2"/>
          <p:cNvSpPr/>
          <p:nvPr/>
        </p:nvSpPr>
        <p:spPr>
          <a:xfrm>
            <a:off x="4355976" y="5595676"/>
            <a:ext cx="1368152" cy="36998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Tree>
    <p:extLst>
      <p:ext uri="{BB962C8B-B14F-4D97-AF65-F5344CB8AC3E}">
        <p14:creationId xmlns:p14="http://schemas.microsoft.com/office/powerpoint/2010/main" val="1175951192"/>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da-DK" dirty="0" smtClean="0">
                <a:cs typeface="Arial" charset="0"/>
              </a:rPr>
              <a:t>Ledelsen på kvægbedriften</a:t>
            </a:r>
            <a:endParaRPr lang="da-DK" dirty="0" smtClean="0"/>
          </a:p>
        </p:txBody>
      </p:sp>
      <p:sp>
        <p:nvSpPr>
          <p:cNvPr id="4099" name="Pladsholder til indhold 2"/>
          <p:cNvSpPr>
            <a:spLocks noGrp="1"/>
          </p:cNvSpPr>
          <p:nvPr>
            <p:ph type="body" idx="4294967295"/>
          </p:nvPr>
        </p:nvSpPr>
        <p:spPr>
          <a:xfrm>
            <a:off x="457200" y="2123728"/>
            <a:ext cx="8229600" cy="4184997"/>
          </a:xfrm>
          <a:prstGeom prst="rect">
            <a:avLst/>
          </a:prstGeom>
        </p:spPr>
        <p:txBody>
          <a:bodyPr/>
          <a:lstStyle/>
          <a:p>
            <a:pPr marL="431800" indent="-431800" eaLnBrk="1" hangingPunct="1"/>
            <a:r>
              <a:rPr lang="da-DK" sz="2800" dirty="0" smtClean="0">
                <a:cs typeface="Arial" charset="0"/>
              </a:rPr>
              <a:t>En ved det </a:t>
            </a:r>
          </a:p>
          <a:p>
            <a:pPr marL="863600" lvl="1" indent="-431800" eaLnBrk="1" hangingPunct="1"/>
            <a:r>
              <a:rPr lang="da-DK" dirty="0" smtClean="0">
                <a:cs typeface="Arial" charset="0"/>
              </a:rPr>
              <a:t>– men alle har gavn af at vide det!</a:t>
            </a:r>
          </a:p>
          <a:p>
            <a:pPr marL="431800" indent="-431800" eaLnBrk="1" hangingPunct="1"/>
            <a:endParaRPr lang="da-DK" sz="2800" dirty="0" smtClean="0">
              <a:cs typeface="Arial" charset="0"/>
            </a:endParaRPr>
          </a:p>
          <a:p>
            <a:pPr marL="431800" indent="-431800" eaLnBrk="1" hangingPunct="1"/>
            <a:r>
              <a:rPr lang="da-DK" sz="2800" dirty="0" smtClean="0">
                <a:cs typeface="Arial" charset="0"/>
              </a:rPr>
              <a:t>Du kan ikke se om du følger dine mål lige nu ! </a:t>
            </a:r>
          </a:p>
          <a:p>
            <a:pPr marL="863600" lvl="1" indent="-431800" eaLnBrk="1" hangingPunct="1"/>
            <a:r>
              <a:rPr lang="da-DK" dirty="0" smtClean="0">
                <a:cs typeface="Arial" charset="0"/>
              </a:rPr>
              <a:t>– ser det først på bagkant</a:t>
            </a:r>
          </a:p>
          <a:p>
            <a:pPr marL="431800" indent="-431800" eaLnBrk="1" hangingPunct="1"/>
            <a:endParaRPr lang="da-DK" sz="2800" dirty="0" smtClean="0">
              <a:cs typeface="Arial" charset="0"/>
            </a:endParaRPr>
          </a:p>
          <a:p>
            <a:pPr marL="431800" indent="-431800" eaLnBrk="1" hangingPunct="1"/>
            <a:r>
              <a:rPr lang="da-DK" sz="2800" dirty="0" smtClean="0">
                <a:cs typeface="Arial" charset="0"/>
              </a:rPr>
              <a:t>Ved alle medarbejdere om målene følges ?</a:t>
            </a:r>
          </a:p>
          <a:p>
            <a:pPr marL="863600" lvl="1" indent="-431800" eaLnBrk="1" hangingPunct="1"/>
            <a:r>
              <a:rPr lang="da-DK" dirty="0" smtClean="0">
                <a:cs typeface="Arial" charset="0"/>
              </a:rPr>
              <a:t>– er de synlige for dem?</a:t>
            </a:r>
          </a:p>
        </p:txBody>
      </p:sp>
      <p:sp>
        <p:nvSpPr>
          <p:cNvPr id="4" name="Rektangel 3"/>
          <p:cNvSpPr/>
          <p:nvPr/>
        </p:nvSpPr>
        <p:spPr>
          <a:xfrm>
            <a:off x="6516216" y="21441"/>
            <a:ext cx="2602828" cy="369332"/>
          </a:xfrm>
          <a:prstGeom prst="rect">
            <a:avLst/>
          </a:prstGeom>
        </p:spPr>
        <p:txBody>
          <a:bodyPr wrap="square">
            <a:spAutoFit/>
          </a:bodyPr>
          <a:lstStyle/>
          <a:p>
            <a:r>
              <a:rPr lang="da-DK" dirty="0" smtClean="0"/>
              <a:t>KMP</a:t>
            </a:r>
            <a:endParaRPr lang="da-DK" dirty="0"/>
          </a:p>
        </p:txBody>
      </p:sp>
    </p:spTree>
    <p:extLst>
      <p:ext uri="{BB962C8B-B14F-4D97-AF65-F5344CB8AC3E}">
        <p14:creationId xmlns:p14="http://schemas.microsoft.com/office/powerpoint/2010/main" val="2772713189"/>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Kritiske Målepunkter</a:t>
            </a:r>
            <a:endParaRPr lang="da-DK" dirty="0"/>
          </a:p>
        </p:txBody>
      </p:sp>
      <p:sp>
        <p:nvSpPr>
          <p:cNvPr id="3" name="Pladsholder til indhold 2"/>
          <p:cNvSpPr>
            <a:spLocks noGrp="1"/>
          </p:cNvSpPr>
          <p:nvPr>
            <p:ph sz="quarter" idx="17"/>
          </p:nvPr>
        </p:nvSpPr>
        <p:spPr/>
        <p:txBody>
          <a:bodyPr/>
          <a:lstStyle/>
          <a:p>
            <a:r>
              <a:rPr lang="da-DK" dirty="0" smtClean="0"/>
              <a:t>Her og nu tal på produktion</a:t>
            </a:r>
          </a:p>
          <a:p>
            <a:endParaRPr lang="da-DK" dirty="0"/>
          </a:p>
          <a:p>
            <a:endParaRPr lang="da-DK" dirty="0" smtClean="0"/>
          </a:p>
          <a:p>
            <a:endParaRPr lang="da-DK" dirty="0"/>
          </a:p>
          <a:p>
            <a:endParaRPr lang="da-DK" dirty="0" smtClean="0"/>
          </a:p>
          <a:p>
            <a:endParaRPr lang="da-DK" dirty="0"/>
          </a:p>
          <a:p>
            <a:endParaRPr lang="da-DK" dirty="0" smtClean="0"/>
          </a:p>
          <a:p>
            <a:r>
              <a:rPr lang="da-DK" dirty="0" smtClean="0"/>
              <a:t>Hvordan har vi udviklet os frem til i dag!</a:t>
            </a:r>
          </a:p>
          <a:p>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69</a:t>
            </a:fld>
            <a:r>
              <a:rPr lang="da-DK" smtClean="0">
                <a:solidFill>
                  <a:schemeClr val="bg1"/>
                </a:solidFill>
              </a:rPr>
              <a:t>...</a:t>
            </a:r>
            <a:r>
              <a:rPr lang="da-DK" smtClean="0"/>
              <a:t>|</a:t>
            </a:r>
            <a:endParaRPr lang="da-DK"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5" t="28159" r="-1315" b="21135"/>
          <a:stretch/>
        </p:blipFill>
        <p:spPr bwMode="auto">
          <a:xfrm>
            <a:off x="609600" y="2708920"/>
            <a:ext cx="7922453" cy="225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94456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76" t="11347"/>
          <a:stretch/>
        </p:blipFill>
        <p:spPr bwMode="auto">
          <a:xfrm>
            <a:off x="3819225" y="2256124"/>
            <a:ext cx="1678489" cy="126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972000" y="980728"/>
            <a:ext cx="7714800" cy="936104"/>
          </a:xfrm>
        </p:spPr>
        <p:txBody>
          <a:bodyPr/>
          <a:lstStyle/>
          <a:p>
            <a:r>
              <a:rPr lang="da-DK" dirty="0" smtClean="0"/>
              <a:t>Data er gemt centralt</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7</a:t>
            </a:fld>
            <a:r>
              <a:rPr lang="da-DK" smtClean="0">
                <a:solidFill>
                  <a:schemeClr val="bg1"/>
                </a:solidFill>
              </a:rPr>
              <a:t>...</a:t>
            </a:r>
            <a:r>
              <a:rPr lang="da-DK" smtClean="0"/>
              <a:t>|</a:t>
            </a:r>
            <a:endParaRPr lang="da-DK" dirty="0"/>
          </a:p>
        </p:txBody>
      </p:sp>
      <p:sp>
        <p:nvSpPr>
          <p:cNvPr id="8" name="Magnetpladelager 7"/>
          <p:cNvSpPr/>
          <p:nvPr/>
        </p:nvSpPr>
        <p:spPr>
          <a:xfrm>
            <a:off x="3563888" y="4232684"/>
            <a:ext cx="2682814" cy="2048620"/>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b="1" dirty="0" smtClean="0">
              <a:solidFill>
                <a:schemeClr val="tx1"/>
              </a:solidFill>
            </a:endParaRPr>
          </a:p>
        </p:txBody>
      </p:sp>
      <p:cxnSp>
        <p:nvCxnSpPr>
          <p:cNvPr id="14" name="Lige forbindelse 13"/>
          <p:cNvCxnSpPr/>
          <p:nvPr/>
        </p:nvCxnSpPr>
        <p:spPr>
          <a:xfrm>
            <a:off x="4505258" y="3401913"/>
            <a:ext cx="0" cy="68749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Lige forbindelse 15"/>
          <p:cNvCxnSpPr/>
          <p:nvPr/>
        </p:nvCxnSpPr>
        <p:spPr>
          <a:xfrm>
            <a:off x="2873993" y="3798597"/>
            <a:ext cx="920381" cy="47548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Lige forbindelse 17"/>
          <p:cNvCxnSpPr/>
          <p:nvPr/>
        </p:nvCxnSpPr>
        <p:spPr>
          <a:xfrm>
            <a:off x="2727022" y="4444720"/>
            <a:ext cx="836866" cy="26102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kstboks 9"/>
          <p:cNvSpPr txBox="1"/>
          <p:nvPr/>
        </p:nvSpPr>
        <p:spPr>
          <a:xfrm>
            <a:off x="3794374" y="1916832"/>
            <a:ext cx="1728193" cy="646331"/>
          </a:xfrm>
          <a:prstGeom prst="rect">
            <a:avLst/>
          </a:prstGeom>
          <a:noFill/>
        </p:spPr>
        <p:txBody>
          <a:bodyPr wrap="square" rtlCol="0">
            <a:spAutoFit/>
          </a:bodyPr>
          <a:lstStyle/>
          <a:p>
            <a:pPr algn="ctr"/>
            <a:r>
              <a:rPr lang="da-DK" b="1" dirty="0" err="1" smtClean="0"/>
              <a:t>SmartKoen</a:t>
            </a:r>
            <a:endParaRPr lang="da-DK" b="1" dirty="0" smtClean="0"/>
          </a:p>
          <a:p>
            <a:endParaRPr lang="da-DK" dirty="0"/>
          </a:p>
        </p:txBody>
      </p:sp>
      <p:sp>
        <p:nvSpPr>
          <p:cNvPr id="15" name="Tekstboks 14"/>
          <p:cNvSpPr txBox="1"/>
          <p:nvPr/>
        </p:nvSpPr>
        <p:spPr>
          <a:xfrm>
            <a:off x="243510" y="1979125"/>
            <a:ext cx="2630483" cy="369332"/>
          </a:xfrm>
          <a:prstGeom prst="rect">
            <a:avLst/>
          </a:prstGeom>
          <a:noFill/>
        </p:spPr>
        <p:txBody>
          <a:bodyPr wrap="square" rtlCol="0">
            <a:spAutoFit/>
          </a:bodyPr>
          <a:lstStyle/>
          <a:p>
            <a:pPr algn="ctr"/>
            <a:r>
              <a:rPr lang="da-DK" b="1" dirty="0" smtClean="0"/>
              <a:t>DMS Dyreregistrering</a:t>
            </a:r>
            <a:endParaRPr lang="da-DK" dirty="0"/>
          </a:p>
        </p:txBody>
      </p:sp>
      <p:sp>
        <p:nvSpPr>
          <p:cNvPr id="21" name="Tekstboks 20"/>
          <p:cNvSpPr txBox="1"/>
          <p:nvPr/>
        </p:nvSpPr>
        <p:spPr>
          <a:xfrm>
            <a:off x="110049" y="4089412"/>
            <a:ext cx="2630483" cy="369332"/>
          </a:xfrm>
          <a:prstGeom prst="rect">
            <a:avLst/>
          </a:prstGeom>
          <a:noFill/>
        </p:spPr>
        <p:txBody>
          <a:bodyPr wrap="square" rtlCol="0">
            <a:spAutoFit/>
          </a:bodyPr>
          <a:lstStyle/>
          <a:p>
            <a:pPr algn="ctr"/>
            <a:r>
              <a:rPr lang="da-DK" b="1" dirty="0" smtClean="0"/>
              <a:t>Gl. Dyreregistrering</a:t>
            </a:r>
            <a:endParaRPr lang="da-DK" dirty="0"/>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428" b="5052"/>
          <a:stretch/>
        </p:blipFill>
        <p:spPr bwMode="auto">
          <a:xfrm>
            <a:off x="304743" y="4423372"/>
            <a:ext cx="2422279"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https://encrypted-tbn1.gstatic.com/images?q=tbn:ANd9GcQIi9FqQFBMgyh9aml0FpARjLabMyKeEwbVd0cBV85TtrqRVr5G6Q">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4177" y="2163791"/>
            <a:ext cx="585779" cy="58577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encrypted-tbn0.gstatic.com/images?q=tbn:ANd9GcTL9yUxnK-4eTin_pJQiNwmp8s8SRu63bWQv2uH_sUBwX-wcMZH">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9956" y="2029035"/>
            <a:ext cx="1151508" cy="86252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encrypted-tbn3.gstatic.com/images?q=tbn:ANd9GcTLZzu1LFKhZWoVeZX0ROfgCU_FaFxGoMJO2dMfj2PC0WbFyGTL">
            <a:hlinkClick r:id="rId9"/>
          </p:cNvPr>
          <p:cNvPicPr>
            <a:picLocks noChangeAspect="1" noChangeArrowheads="1"/>
          </p:cNvPicPr>
          <p:nvPr/>
        </p:nvPicPr>
        <p:blipFill rotWithShape="1">
          <a:blip r:embed="rId10">
            <a:duotone>
              <a:schemeClr val="accent1">
                <a:shade val="45000"/>
                <a:satMod val="135000"/>
              </a:schemeClr>
              <a:prstClr val="white"/>
            </a:duotone>
            <a:extLst>
              <a:ext uri="{28A0092B-C50C-407E-A947-70E740481C1C}">
                <a14:useLocalDpi xmlns:a14="http://schemas.microsoft.com/office/drawing/2010/main" val="0"/>
              </a:ext>
            </a:extLst>
          </a:blip>
          <a:srcRect l="18618" r="22879"/>
          <a:stretch/>
        </p:blipFill>
        <p:spPr bwMode="auto">
          <a:xfrm>
            <a:off x="3573692" y="4941168"/>
            <a:ext cx="2691441" cy="1019176"/>
          </a:xfrm>
          <a:prstGeom prst="rect">
            <a:avLst/>
          </a:prstGeom>
          <a:noFill/>
          <a:extLst>
            <a:ext uri="{909E8E84-426E-40DD-AFC4-6F175D3DCCD1}">
              <a14:hiddenFill xmlns:a14="http://schemas.microsoft.com/office/drawing/2010/main">
                <a:solidFill>
                  <a:srgbClr val="FFFFFF"/>
                </a:solidFill>
              </a14:hiddenFill>
            </a:ext>
          </a:extLst>
        </p:spPr>
      </p:pic>
      <p:sp>
        <p:nvSpPr>
          <p:cNvPr id="35" name="Tekstboks 34"/>
          <p:cNvSpPr txBox="1"/>
          <p:nvPr/>
        </p:nvSpPr>
        <p:spPr>
          <a:xfrm>
            <a:off x="3573692" y="4419384"/>
            <a:ext cx="2630483" cy="369332"/>
          </a:xfrm>
          <a:prstGeom prst="rect">
            <a:avLst/>
          </a:prstGeom>
          <a:noFill/>
        </p:spPr>
        <p:txBody>
          <a:bodyPr wrap="square" rtlCol="0">
            <a:spAutoFit/>
          </a:bodyPr>
          <a:lstStyle/>
          <a:p>
            <a:pPr algn="ctr"/>
            <a:r>
              <a:rPr lang="da-DK" b="1" dirty="0" smtClean="0"/>
              <a:t>Kvægdatabasen </a:t>
            </a:r>
            <a:endParaRPr lang="da-DK" dirty="0"/>
          </a:p>
        </p:txBody>
      </p:sp>
      <p:pic>
        <p:nvPicPr>
          <p:cNvPr id="3" name="Billed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84959" y="3307021"/>
            <a:ext cx="2143708" cy="1564781"/>
          </a:xfrm>
          <a:prstGeom prst="rect">
            <a:avLst/>
          </a:prstGeom>
        </p:spPr>
      </p:pic>
      <p:cxnSp>
        <p:nvCxnSpPr>
          <p:cNvPr id="20" name="Lige forbindelse 19"/>
          <p:cNvCxnSpPr/>
          <p:nvPr/>
        </p:nvCxnSpPr>
        <p:spPr>
          <a:xfrm flipH="1">
            <a:off x="5594177" y="3745662"/>
            <a:ext cx="922040" cy="48702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7089992" y="2842902"/>
            <a:ext cx="1133645" cy="369332"/>
          </a:xfrm>
          <a:prstGeom prst="rect">
            <a:avLst/>
          </a:prstGeom>
        </p:spPr>
        <p:txBody>
          <a:bodyPr wrap="none">
            <a:spAutoFit/>
          </a:bodyPr>
          <a:lstStyle/>
          <a:p>
            <a:pPr algn="ctr"/>
            <a:r>
              <a:rPr lang="da-DK" b="1" dirty="0" err="1" smtClean="0"/>
              <a:t>BoviSoft</a:t>
            </a:r>
            <a:endParaRPr lang="da-DK" b="1" dirty="0"/>
          </a:p>
        </p:txBody>
      </p:sp>
      <p:pic>
        <p:nvPicPr>
          <p:cNvPr id="1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713" y="2394920"/>
            <a:ext cx="2520280" cy="1403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571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971550" y="981075"/>
            <a:ext cx="7200900" cy="1143000"/>
          </a:xfrm>
        </p:spPr>
        <p:txBody>
          <a:bodyPr/>
          <a:lstStyle/>
          <a:p>
            <a:r>
              <a:rPr smtClean="0">
                <a:latin typeface="Arial" charset="0"/>
                <a:cs typeface="Arial" charset="0"/>
              </a:rPr>
              <a:t>Opbygning af kritiske målepunkter</a:t>
            </a:r>
          </a:p>
        </p:txBody>
      </p:sp>
      <p:graphicFrame>
        <p:nvGraphicFramePr>
          <p:cNvPr id="7" name="Pladsholder til indhold 6"/>
          <p:cNvGraphicFramePr>
            <a:graphicFrameLocks noGrp="1"/>
          </p:cNvGraphicFramePr>
          <p:nvPr>
            <p:ph idx="1"/>
            <p:extLst>
              <p:ext uri="{D42A27DB-BD31-4B8C-83A1-F6EECF244321}">
                <p14:modId xmlns:p14="http://schemas.microsoft.com/office/powerpoint/2010/main" val="4185964625"/>
              </p:ext>
            </p:extLst>
          </p:nvPr>
        </p:nvGraphicFramePr>
        <p:xfrm>
          <a:off x="971550" y="2124075"/>
          <a:ext cx="7200900" cy="425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dato 3"/>
          <p:cNvSpPr>
            <a:spLocks noGrp="1"/>
          </p:cNvSpPr>
          <p:nvPr>
            <p:ph type="dt" sz="quarter" idx="15"/>
          </p:nvPr>
        </p:nvSpPr>
        <p:spPr/>
        <p:txBody>
          <a:bodyPr/>
          <a:lstStyle/>
          <a:p>
            <a:pPr>
              <a:defRPr/>
            </a:pPr>
            <a:fld id="{646978FC-87EC-43D5-A233-83790AF7C5F4}" type="datetime2">
              <a:rPr lang="da-DK" smtClean="0"/>
              <a:pPr>
                <a:defRPr/>
              </a:pPr>
              <a:t>12. maj 2015</a:t>
            </a:fld>
            <a:endParaRPr lang="da-DK" dirty="0"/>
          </a:p>
        </p:txBody>
      </p:sp>
      <p:sp>
        <p:nvSpPr>
          <p:cNvPr id="5" name="Pladsholder til diasnummer 4"/>
          <p:cNvSpPr>
            <a:spLocks noGrp="1"/>
          </p:cNvSpPr>
          <p:nvPr>
            <p:ph type="sldNum" sz="quarter" idx="16"/>
          </p:nvPr>
        </p:nvSpPr>
        <p:spPr/>
        <p:txBody>
          <a:bodyPr/>
          <a:lstStyle/>
          <a:p>
            <a:pPr>
              <a:defRPr/>
            </a:pPr>
            <a:fld id="{1082D57A-6F3B-4414-805C-FD880D17B754}" type="slidenum">
              <a:rPr lang="da-DK" smtClean="0"/>
              <a:pPr>
                <a:defRPr/>
              </a:pPr>
              <a:t>70</a:t>
            </a:fld>
            <a:r>
              <a:rPr lang="da-DK" smtClean="0">
                <a:solidFill>
                  <a:schemeClr val="bg1"/>
                </a:solidFill>
              </a:rPr>
              <a:t>...</a:t>
            </a:r>
            <a:r>
              <a:rPr lang="da-DK" smtClean="0"/>
              <a:t>|</a:t>
            </a:r>
            <a:endParaRPr lang="da-DK" dirty="0"/>
          </a:p>
        </p:txBody>
      </p:sp>
      <p:sp>
        <p:nvSpPr>
          <p:cNvPr id="13318" name="Pladsholder til billede 5"/>
          <p:cNvSpPr>
            <a:spLocks noGrp="1" noTextEdit="1"/>
          </p:cNvSpPr>
          <p:nvPr>
            <p:ph type="pic" sz="quarter" idx="14"/>
          </p:nvPr>
        </p:nvSpPr>
        <p:spPr>
          <a:xfrm>
            <a:off x="6156325" y="115888"/>
            <a:ext cx="2663825" cy="684212"/>
          </a:xfrm>
          <a:ln/>
        </p:spPr>
      </p:sp>
      <p:sp>
        <p:nvSpPr>
          <p:cNvPr id="8" name="Rektangel 7"/>
          <p:cNvSpPr/>
          <p:nvPr/>
        </p:nvSpPr>
        <p:spPr>
          <a:xfrm>
            <a:off x="6516216" y="21441"/>
            <a:ext cx="2602828" cy="369332"/>
          </a:xfrm>
          <a:prstGeom prst="rect">
            <a:avLst/>
          </a:prstGeom>
        </p:spPr>
        <p:txBody>
          <a:bodyPr wrap="square">
            <a:spAutoFit/>
          </a:bodyPr>
          <a:lstStyle/>
          <a:p>
            <a:r>
              <a:rPr lang="da-DK" dirty="0" smtClean="0"/>
              <a:t>KMP</a:t>
            </a:r>
            <a:endParaRPr lang="da-DK" dirty="0"/>
          </a:p>
        </p:txBody>
      </p:sp>
    </p:spTree>
    <p:extLst>
      <p:ext uri="{BB962C8B-B14F-4D97-AF65-F5344CB8AC3E}">
        <p14:creationId xmlns:p14="http://schemas.microsoft.com/office/powerpoint/2010/main" val="1853492609"/>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rot="16200000">
            <a:off x="-2093304" y="2101416"/>
            <a:ext cx="6120681" cy="1143001"/>
          </a:xfrm>
        </p:spPr>
        <p:txBody>
          <a:bodyPr/>
          <a:lstStyle/>
          <a:p>
            <a:pPr eaLnBrk="1" hangingPunct="1"/>
            <a:r>
              <a:rPr lang="da-DK" dirty="0" smtClean="0"/>
              <a:t>Mælk leveret (kg/dag)</a:t>
            </a:r>
          </a:p>
        </p:txBody>
      </p:sp>
      <p:pic>
        <p:nvPicPr>
          <p:cNvPr id="102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759589"/>
            <a:ext cx="5599112" cy="5972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boks 1"/>
          <p:cNvSpPr txBox="1"/>
          <p:nvPr/>
        </p:nvSpPr>
        <p:spPr>
          <a:xfrm>
            <a:off x="1979712" y="2492896"/>
            <a:ext cx="7212231" cy="646331"/>
          </a:xfrm>
          <a:prstGeom prst="rect">
            <a:avLst/>
          </a:prstGeom>
          <a:solidFill>
            <a:schemeClr val="bg1"/>
          </a:solidFill>
        </p:spPr>
        <p:txBody>
          <a:bodyPr wrap="none" rtlCol="0">
            <a:spAutoFit/>
          </a:bodyPr>
          <a:lstStyle/>
          <a:p>
            <a:r>
              <a:rPr lang="da-DK" sz="3600" dirty="0" smtClean="0">
                <a:solidFill>
                  <a:srgbClr val="FF0000"/>
                </a:solidFill>
              </a:rPr>
              <a:t>Når jeg min planlagte produktion ?</a:t>
            </a:r>
            <a:endParaRPr lang="da-DK" sz="3600" dirty="0">
              <a:solidFill>
                <a:srgbClr val="FF0000"/>
              </a:solidFill>
            </a:endParaRPr>
          </a:p>
        </p:txBody>
      </p:sp>
      <p:sp>
        <p:nvSpPr>
          <p:cNvPr id="5" name="Rektangel 4"/>
          <p:cNvSpPr/>
          <p:nvPr/>
        </p:nvSpPr>
        <p:spPr>
          <a:xfrm>
            <a:off x="6516216" y="21441"/>
            <a:ext cx="2602828" cy="369332"/>
          </a:xfrm>
          <a:prstGeom prst="rect">
            <a:avLst/>
          </a:prstGeom>
        </p:spPr>
        <p:txBody>
          <a:bodyPr wrap="square">
            <a:spAutoFit/>
          </a:bodyPr>
          <a:lstStyle/>
          <a:p>
            <a:r>
              <a:rPr lang="da-DK" dirty="0" smtClean="0"/>
              <a:t>KMP</a:t>
            </a:r>
            <a:endParaRPr lang="da-DK" dirty="0"/>
          </a:p>
        </p:txBody>
      </p:sp>
    </p:spTree>
    <p:extLst>
      <p:ext uri="{BB962C8B-B14F-4D97-AF65-F5344CB8AC3E}">
        <p14:creationId xmlns:p14="http://schemas.microsoft.com/office/powerpoint/2010/main" val="4205686162"/>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rot="16200000">
            <a:off x="-1157040" y="2029247"/>
            <a:ext cx="4392166" cy="1143000"/>
          </a:xfrm>
        </p:spPr>
        <p:txBody>
          <a:bodyPr/>
          <a:lstStyle/>
          <a:p>
            <a:pPr eaLnBrk="1" hangingPunct="1"/>
            <a:r>
              <a:rPr lang="da-DK" dirty="0" smtClean="0"/>
              <a:t>Mælkekvalitet</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764704"/>
            <a:ext cx="4751388" cy="5972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boks 3"/>
          <p:cNvSpPr txBox="1"/>
          <p:nvPr/>
        </p:nvSpPr>
        <p:spPr>
          <a:xfrm>
            <a:off x="1547664" y="1990581"/>
            <a:ext cx="7083991" cy="646331"/>
          </a:xfrm>
          <a:prstGeom prst="rect">
            <a:avLst/>
          </a:prstGeom>
          <a:solidFill>
            <a:schemeClr val="bg1"/>
          </a:solidFill>
        </p:spPr>
        <p:txBody>
          <a:bodyPr wrap="none" rtlCol="0">
            <a:spAutoFit/>
          </a:bodyPr>
          <a:lstStyle/>
          <a:p>
            <a:r>
              <a:rPr lang="da-DK" sz="3600" dirty="0" smtClean="0">
                <a:solidFill>
                  <a:srgbClr val="FF0000"/>
                </a:solidFill>
              </a:rPr>
              <a:t>Hvordan er udvikling i kvaliteten ?</a:t>
            </a:r>
            <a:endParaRPr lang="da-DK" sz="3600" dirty="0">
              <a:solidFill>
                <a:srgbClr val="FF0000"/>
              </a:solidFill>
            </a:endParaRPr>
          </a:p>
        </p:txBody>
      </p:sp>
      <p:sp>
        <p:nvSpPr>
          <p:cNvPr id="5" name="Rektangel 4"/>
          <p:cNvSpPr/>
          <p:nvPr/>
        </p:nvSpPr>
        <p:spPr>
          <a:xfrm>
            <a:off x="6516216" y="21441"/>
            <a:ext cx="2602828" cy="369332"/>
          </a:xfrm>
          <a:prstGeom prst="rect">
            <a:avLst/>
          </a:prstGeom>
        </p:spPr>
        <p:txBody>
          <a:bodyPr wrap="square">
            <a:spAutoFit/>
          </a:bodyPr>
          <a:lstStyle/>
          <a:p>
            <a:r>
              <a:rPr lang="da-DK" dirty="0" smtClean="0"/>
              <a:t>KMP</a:t>
            </a:r>
            <a:endParaRPr lang="da-DK" dirty="0"/>
          </a:p>
        </p:txBody>
      </p:sp>
    </p:spTree>
    <p:extLst>
      <p:ext uri="{BB962C8B-B14F-4D97-AF65-F5344CB8AC3E}">
        <p14:creationId xmlns:p14="http://schemas.microsoft.com/office/powerpoint/2010/main" val="1261375007"/>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rot="16200000">
            <a:off x="-1857449" y="2252986"/>
            <a:ext cx="5648969" cy="1143000"/>
          </a:xfrm>
        </p:spPr>
        <p:txBody>
          <a:bodyPr>
            <a:normAutofit fontScale="90000"/>
          </a:bodyPr>
          <a:lstStyle/>
          <a:p>
            <a:pPr eaLnBrk="1" hangingPunct="1"/>
            <a:r>
              <a:rPr lang="da-DK" sz="4000" dirty="0" smtClean="0"/>
              <a:t>Reproduktion </a:t>
            </a:r>
            <a:br>
              <a:rPr lang="da-DK" sz="4000" dirty="0" smtClean="0"/>
            </a:br>
            <a:r>
              <a:rPr lang="da-DK" sz="4000" dirty="0" smtClean="0"/>
              <a:t>- insemineringer</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971550"/>
            <a:ext cx="5781675" cy="5688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boks 3"/>
          <p:cNvSpPr txBox="1"/>
          <p:nvPr/>
        </p:nvSpPr>
        <p:spPr>
          <a:xfrm>
            <a:off x="2030767" y="3182516"/>
            <a:ext cx="7032694" cy="646331"/>
          </a:xfrm>
          <a:prstGeom prst="rect">
            <a:avLst/>
          </a:prstGeom>
          <a:solidFill>
            <a:schemeClr val="bg1"/>
          </a:solidFill>
        </p:spPr>
        <p:txBody>
          <a:bodyPr wrap="none" rtlCol="0">
            <a:spAutoFit/>
          </a:bodyPr>
          <a:lstStyle/>
          <a:p>
            <a:r>
              <a:rPr lang="da-DK" sz="3600" dirty="0" smtClean="0">
                <a:solidFill>
                  <a:srgbClr val="FF0000"/>
                </a:solidFill>
              </a:rPr>
              <a:t>Får vi insemineret nok hver uge ?</a:t>
            </a:r>
            <a:endParaRPr lang="da-DK" sz="3600" dirty="0">
              <a:solidFill>
                <a:srgbClr val="FF0000"/>
              </a:solidFill>
            </a:endParaRPr>
          </a:p>
        </p:txBody>
      </p:sp>
    </p:spTree>
    <p:extLst>
      <p:ext uri="{BB962C8B-B14F-4D97-AF65-F5344CB8AC3E}">
        <p14:creationId xmlns:p14="http://schemas.microsoft.com/office/powerpoint/2010/main" val="3469630341"/>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9395" y="620688"/>
            <a:ext cx="7714800" cy="1143000"/>
          </a:xfrm>
        </p:spPr>
        <p:txBody>
          <a:bodyPr/>
          <a:lstStyle/>
          <a:p>
            <a:r>
              <a:rPr lang="da-DK" sz="2800" dirty="0" smtClean="0"/>
              <a:t>Hvad indeholder DMS pakkerne</a:t>
            </a:r>
            <a:endParaRPr lang="da-DK" sz="2800" dirty="0"/>
          </a:p>
        </p:txBody>
      </p:sp>
      <p:graphicFrame>
        <p:nvGraphicFramePr>
          <p:cNvPr id="8" name="Pladsholder til indhold 7"/>
          <p:cNvGraphicFramePr>
            <a:graphicFrameLocks noGrp="1"/>
          </p:cNvGraphicFramePr>
          <p:nvPr>
            <p:ph sz="quarter" idx="17"/>
            <p:extLst>
              <p:ext uri="{D42A27DB-BD31-4B8C-83A1-F6EECF244321}">
                <p14:modId xmlns:p14="http://schemas.microsoft.com/office/powerpoint/2010/main" val="3502797625"/>
              </p:ext>
            </p:extLst>
          </p:nvPr>
        </p:nvGraphicFramePr>
        <p:xfrm>
          <a:off x="1029395" y="1408520"/>
          <a:ext cx="6602280" cy="5309971"/>
        </p:xfrm>
        <a:graphic>
          <a:graphicData uri="http://schemas.openxmlformats.org/drawingml/2006/table">
            <a:tbl>
              <a:tblPr firstRow="1" firstCol="1" bandRow="1"/>
              <a:tblGrid>
                <a:gridCol w="1995488"/>
                <a:gridCol w="1259085"/>
                <a:gridCol w="1115417"/>
                <a:gridCol w="1116145"/>
                <a:gridCol w="1116145"/>
              </a:tblGrid>
              <a:tr h="216024">
                <a:tc>
                  <a:txBody>
                    <a:bodyPr/>
                    <a:lstStyle/>
                    <a:p>
                      <a:pPr marL="0" marR="0" indent="0" algn="l" defTabSz="457200" rtl="0" eaLnBrk="1" fontAlgn="auto" latinLnBrk="0" hangingPunct="1">
                        <a:lnSpc>
                          <a:spcPts val="1400"/>
                        </a:lnSpc>
                        <a:spcBef>
                          <a:spcPts val="0"/>
                        </a:spcBef>
                        <a:spcAft>
                          <a:spcPts val="0"/>
                        </a:spcAft>
                        <a:buClrTx/>
                        <a:buSzTx/>
                        <a:buFontTx/>
                        <a:buNone/>
                        <a:tabLst/>
                        <a:defRPr/>
                      </a:pPr>
                      <a:endParaRPr lang="da-DK" sz="1000" b="1" dirty="0" smtClean="0">
                        <a:solidFill>
                          <a:srgbClr val="000000"/>
                        </a:solidFill>
                        <a:effectLst/>
                        <a:latin typeface="+mn-lt"/>
                        <a:ea typeface="Calibri"/>
                        <a:cs typeface="Arial"/>
                      </a:endParaRPr>
                    </a:p>
                    <a:p>
                      <a:pPr marL="0" marR="0" indent="0" algn="l" defTabSz="457200" rtl="0" eaLnBrk="1" fontAlgn="auto" latinLnBrk="0" hangingPunct="1">
                        <a:lnSpc>
                          <a:spcPts val="1400"/>
                        </a:lnSpc>
                        <a:spcBef>
                          <a:spcPts val="0"/>
                        </a:spcBef>
                        <a:spcAft>
                          <a:spcPts val="0"/>
                        </a:spcAft>
                        <a:buClrTx/>
                        <a:buSzTx/>
                        <a:buFontTx/>
                        <a:buNone/>
                        <a:tabLst/>
                        <a:defRPr/>
                      </a:pPr>
                      <a:r>
                        <a:rPr lang="da-DK" sz="1400" b="1" dirty="0" smtClean="0">
                          <a:solidFill>
                            <a:srgbClr val="000000"/>
                          </a:solidFill>
                          <a:effectLst/>
                          <a:latin typeface="+mn-lt"/>
                          <a:ea typeface="Calibri"/>
                          <a:cs typeface="Arial"/>
                        </a:rPr>
                        <a:t>Modul</a:t>
                      </a:r>
                      <a:endParaRPr lang="da-DK" sz="1400" b="1" dirty="0" smtClean="0">
                        <a:effectLst/>
                        <a:latin typeface="+mn-lt"/>
                        <a:ea typeface="Times New Roman"/>
                        <a:cs typeface="Times New Roman"/>
                      </a:endParaRPr>
                    </a:p>
                    <a:p>
                      <a:pPr>
                        <a:lnSpc>
                          <a:spcPts val="1400"/>
                        </a:lnSpc>
                        <a:spcAft>
                          <a:spcPts val="0"/>
                        </a:spcAft>
                      </a:pPr>
                      <a:endParaRPr lang="da-DK" sz="1000" dirty="0">
                        <a:effectLst/>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400"/>
                        </a:lnSpc>
                        <a:spcAft>
                          <a:spcPts val="0"/>
                        </a:spcAft>
                      </a:pPr>
                      <a:r>
                        <a:rPr lang="da-DK" sz="1400" b="1" dirty="0">
                          <a:solidFill>
                            <a:srgbClr val="000000"/>
                          </a:solidFill>
                          <a:effectLst/>
                          <a:latin typeface="Arial"/>
                          <a:ea typeface="Calibri"/>
                          <a:cs typeface="Arial"/>
                        </a:rPr>
                        <a:t>Basis </a:t>
                      </a:r>
                      <a:endParaRPr lang="da-DK" sz="1400" dirty="0">
                        <a:effectLst/>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ts val="1400"/>
                        </a:lnSpc>
                        <a:spcAft>
                          <a:spcPts val="0"/>
                        </a:spcAft>
                      </a:pPr>
                      <a:r>
                        <a:rPr lang="da-DK" sz="1400" b="1" dirty="0">
                          <a:solidFill>
                            <a:srgbClr val="000000"/>
                          </a:solidFill>
                          <a:effectLst/>
                          <a:latin typeface="Arial"/>
                          <a:ea typeface="Calibri"/>
                          <a:cs typeface="Arial"/>
                        </a:rPr>
                        <a:t>Plus</a:t>
                      </a:r>
                      <a:endParaRPr lang="da-DK" sz="1400" dirty="0">
                        <a:effectLst/>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ts val="1400"/>
                        </a:lnSpc>
                        <a:spcAft>
                          <a:spcPts val="0"/>
                        </a:spcAft>
                      </a:pPr>
                      <a:r>
                        <a:rPr lang="da-DK" sz="1400" b="1" dirty="0">
                          <a:solidFill>
                            <a:srgbClr val="000000"/>
                          </a:solidFill>
                          <a:effectLst/>
                          <a:latin typeface="Arial"/>
                          <a:ea typeface="Calibri"/>
                          <a:cs typeface="Arial"/>
                        </a:rPr>
                        <a:t>Premium </a:t>
                      </a:r>
                      <a:endParaRPr lang="da-DK" sz="1400" b="1" dirty="0">
                        <a:effectLst/>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ts val="1400"/>
                        </a:lnSpc>
                        <a:spcAft>
                          <a:spcPts val="0"/>
                        </a:spcAft>
                      </a:pPr>
                      <a:r>
                        <a:rPr lang="da-DK" sz="1400" b="1" dirty="0" smtClean="0">
                          <a:solidFill>
                            <a:srgbClr val="000000"/>
                          </a:solidFill>
                          <a:effectLst/>
                          <a:latin typeface="Arial"/>
                          <a:ea typeface="Times New Roman"/>
                          <a:cs typeface="Times New Roman"/>
                        </a:rPr>
                        <a:t>Kødkvæg</a:t>
                      </a:r>
                      <a:endParaRPr lang="da-DK" sz="1400" b="1" dirty="0">
                        <a:solidFill>
                          <a:srgbClr val="000000"/>
                        </a:solidFill>
                        <a:effectLst/>
                        <a:latin typeface="Arial"/>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Dagligt </a:t>
                      </a:r>
                      <a:r>
                        <a:rPr lang="da-DK" sz="1000" b="1" dirty="0" smtClean="0">
                          <a:solidFill>
                            <a:srgbClr val="000000"/>
                          </a:solidFill>
                          <a:effectLst/>
                          <a:latin typeface="Arial"/>
                          <a:ea typeface="Calibri"/>
                          <a:cs typeface="Arial"/>
                        </a:rPr>
                        <a:t>overblik</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Analyse udskrifter</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Smartkoen</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07677">
                <a:tc>
                  <a:txBody>
                    <a:bodyPr/>
                    <a:lstStyle/>
                    <a:p>
                      <a:pPr>
                        <a:lnSpc>
                          <a:spcPts val="1400"/>
                        </a:lnSpc>
                        <a:spcAft>
                          <a:spcPts val="0"/>
                        </a:spcAft>
                      </a:pPr>
                      <a:r>
                        <a:rPr lang="da-DK" sz="1000" b="1" dirty="0" smtClean="0">
                          <a:effectLst/>
                          <a:latin typeface="Arial"/>
                          <a:ea typeface="Times New Roman"/>
                          <a:cs typeface="Times New Roman"/>
                        </a:rPr>
                        <a:t>Listeudskrifter</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spcAft>
                          <a:spcPts val="0"/>
                        </a:spcAft>
                      </a:pPr>
                      <a:endParaRPr lang="da-DK" sz="1000" dirty="0">
                        <a:solidFill>
                          <a:srgbClr val="92D050"/>
                        </a:solidFill>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smtClean="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07677">
                <a:tc>
                  <a:txBody>
                    <a:bodyPr/>
                    <a:lstStyle/>
                    <a:p>
                      <a:pPr marL="0" marR="0" indent="0" algn="l" defTabSz="457200" rtl="0" eaLnBrk="1" fontAlgn="auto" latinLnBrk="0" hangingPunct="1">
                        <a:lnSpc>
                          <a:spcPts val="1400"/>
                        </a:lnSpc>
                        <a:spcBef>
                          <a:spcPts val="0"/>
                        </a:spcBef>
                        <a:spcAft>
                          <a:spcPts val="0"/>
                        </a:spcAft>
                        <a:buClrTx/>
                        <a:buSzTx/>
                        <a:buFontTx/>
                        <a:buNone/>
                        <a:tabLst/>
                        <a:defRPr/>
                      </a:pPr>
                      <a:r>
                        <a:rPr lang="da-DK" sz="1000" b="1" dirty="0" smtClean="0">
                          <a:effectLst/>
                          <a:latin typeface="+mn-lt"/>
                          <a:ea typeface="Times New Roman"/>
                          <a:cs typeface="Times New Roman"/>
                        </a:rPr>
                        <a:t>Medicinafstemning</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spcAft>
                          <a:spcPts val="0"/>
                        </a:spcAft>
                      </a:pPr>
                      <a:endParaRPr lang="da-DK" sz="1000" dirty="0">
                        <a:solidFill>
                          <a:srgbClr val="92D050"/>
                        </a:solidFill>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smtClean="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07677">
                <a:tc>
                  <a:txBody>
                    <a:bodyPr/>
                    <a:lstStyle/>
                    <a:p>
                      <a:pPr>
                        <a:lnSpc>
                          <a:spcPts val="1400"/>
                        </a:lnSpc>
                        <a:spcAft>
                          <a:spcPts val="0"/>
                        </a:spcAft>
                      </a:pPr>
                      <a:r>
                        <a:rPr lang="da-DK" sz="1000" b="1" dirty="0" smtClean="0">
                          <a:effectLst/>
                          <a:latin typeface="Arial"/>
                          <a:ea typeface="Times New Roman"/>
                          <a:cs typeface="Times New Roman"/>
                        </a:rPr>
                        <a:t>Udskrifter(Gl. Dyreregistrering)</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spcAft>
                          <a:spcPts val="0"/>
                        </a:spcAft>
                      </a:pPr>
                      <a:endParaRPr lang="da-DK" sz="1000" dirty="0">
                        <a:solidFill>
                          <a:srgbClr val="92D050"/>
                        </a:solidFill>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Nøgletalstjek</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KMP</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r>
                        <a:rPr lang="da-DK" sz="1000" dirty="0">
                          <a:solidFill>
                            <a:srgbClr val="FF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Prognose</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Foderbudget</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Produktionsbudget</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Foderplan</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Foderregistrering</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strike="noStrike" dirty="0">
                        <a:ln>
                          <a:solidFill>
                            <a:schemeClr val="bg1"/>
                          </a:solidFill>
                        </a:ln>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Foderkontrol</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strike="noStrike" dirty="0">
                        <a:ln>
                          <a:solidFill>
                            <a:schemeClr val="bg1"/>
                          </a:solidFill>
                        </a:ln>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Foderopgørelse</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Kortperiodisk opgørelse</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KPO rapport</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Bedriftsfodermidler</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07677">
                <a:tc>
                  <a:txBody>
                    <a:bodyPr/>
                    <a:lstStyle/>
                    <a:p>
                      <a:pPr>
                        <a:lnSpc>
                          <a:spcPts val="1400"/>
                        </a:lnSpc>
                        <a:spcAft>
                          <a:spcPts val="0"/>
                        </a:spcAft>
                      </a:pPr>
                      <a:r>
                        <a:rPr lang="da-DK" sz="1000" b="1" dirty="0" err="1">
                          <a:solidFill>
                            <a:srgbClr val="000000"/>
                          </a:solidFill>
                          <a:effectLst/>
                          <a:latin typeface="Arial"/>
                          <a:ea typeface="Calibri"/>
                          <a:cs typeface="Arial"/>
                        </a:rPr>
                        <a:t>NorFor</a:t>
                      </a:r>
                      <a:r>
                        <a:rPr lang="da-DK" sz="1000" b="1" dirty="0">
                          <a:solidFill>
                            <a:srgbClr val="000000"/>
                          </a:solidFill>
                          <a:effectLst/>
                          <a:latin typeface="Arial"/>
                          <a:ea typeface="Calibri"/>
                          <a:cs typeface="Arial"/>
                        </a:rPr>
                        <a:t> fodermidler</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Foderanalyser</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Ø90 data</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Lager</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a:solidFill>
                            <a:srgbClr val="000000"/>
                          </a:solidFill>
                          <a:effectLst/>
                          <a:latin typeface="Arial"/>
                          <a:ea typeface="Calibri"/>
                          <a:cs typeface="Arial"/>
                        </a:rPr>
                        <a:t> </a:t>
                      </a:r>
                      <a:endParaRPr lang="da-DK" sz="100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7677">
                <a:tc>
                  <a:txBody>
                    <a:bodyPr/>
                    <a:lstStyle/>
                    <a:p>
                      <a:pPr>
                        <a:lnSpc>
                          <a:spcPts val="1400"/>
                        </a:lnSpc>
                        <a:spcAft>
                          <a:spcPts val="0"/>
                        </a:spcAft>
                      </a:pPr>
                      <a:r>
                        <a:rPr lang="da-DK" sz="1000" b="1" dirty="0">
                          <a:solidFill>
                            <a:srgbClr val="000000"/>
                          </a:solidFill>
                          <a:effectLst/>
                          <a:latin typeface="Arial"/>
                          <a:ea typeface="Calibri"/>
                          <a:cs typeface="Arial"/>
                        </a:rPr>
                        <a:t>Grundoplysninger &amp; Mål</a:t>
                      </a:r>
                      <a:endParaRPr lang="da-DK" sz="1000" b="1"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r>
                        <a:rPr lang="da-DK" sz="1000" dirty="0">
                          <a:solidFill>
                            <a:srgbClr val="000000"/>
                          </a:solidFill>
                          <a:effectLst/>
                          <a:latin typeface="Arial"/>
                          <a:ea typeface="Calibri"/>
                          <a:cs typeface="Arial"/>
                        </a:rPr>
                        <a:t> </a:t>
                      </a: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1400"/>
                        </a:lnSpc>
                        <a:spcAft>
                          <a:spcPts val="0"/>
                        </a:spcAft>
                      </a:pPr>
                      <a:endParaRPr lang="da-DK" sz="1000" dirty="0">
                        <a:effectLst/>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74</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1785869965"/>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1"/>
                </a:solidFill>
                <a:latin typeface="Arial" charset="0"/>
                <a:cs typeface="Arial" charset="0"/>
              </a:rPr>
              <a:t>Ny prismodel 2014 - Landmænd</a:t>
            </a:r>
            <a:br>
              <a:rPr lang="da-DK" dirty="0">
                <a:solidFill>
                  <a:schemeClr val="tx1"/>
                </a:solidFill>
                <a:latin typeface="Arial" charset="0"/>
                <a:cs typeface="Arial" charset="0"/>
              </a:rPr>
            </a:b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75</a:t>
            </a:fld>
            <a:r>
              <a:rPr lang="da-DK" smtClean="0">
                <a:solidFill>
                  <a:schemeClr val="bg1"/>
                </a:solidFill>
              </a:rPr>
              <a:t>...</a:t>
            </a:r>
            <a:r>
              <a:rPr lang="da-DK" smtClean="0"/>
              <a:t>|</a:t>
            </a:r>
            <a:endParaRPr lang="da-DK" dirty="0"/>
          </a:p>
        </p:txBody>
      </p:sp>
      <p:graphicFrame>
        <p:nvGraphicFramePr>
          <p:cNvPr id="7" name="Pladsholder til billede 3"/>
          <p:cNvGraphicFramePr>
            <a:graphicFrameLocks/>
          </p:cNvGraphicFramePr>
          <p:nvPr>
            <p:extLst>
              <p:ext uri="{D42A27DB-BD31-4B8C-83A1-F6EECF244321}">
                <p14:modId xmlns:p14="http://schemas.microsoft.com/office/powerpoint/2010/main" val="2587115551"/>
              </p:ext>
            </p:extLst>
          </p:nvPr>
        </p:nvGraphicFramePr>
        <p:xfrm>
          <a:off x="506095" y="1599612"/>
          <a:ext cx="7810321" cy="4483093"/>
        </p:xfrm>
        <a:graphic>
          <a:graphicData uri="http://schemas.openxmlformats.org/drawingml/2006/table">
            <a:tbl>
              <a:tblPr firstRow="1" bandRow="1">
                <a:tableStyleId>{21E4AEA4-8DFA-4A89-87EB-49C32662AFE0}</a:tableStyleId>
              </a:tblPr>
              <a:tblGrid>
                <a:gridCol w="1653370"/>
                <a:gridCol w="4068719"/>
                <a:gridCol w="2088232"/>
              </a:tblGrid>
              <a:tr h="882098">
                <a:tc>
                  <a:txBody>
                    <a:bodyPr/>
                    <a:lstStyle/>
                    <a:p>
                      <a:endParaRPr lang="da-DK" b="1" dirty="0" smtClean="0"/>
                    </a:p>
                    <a:p>
                      <a:r>
                        <a:rPr lang="da-DK" b="1" dirty="0" smtClean="0"/>
                        <a:t>      Pakke</a:t>
                      </a:r>
                      <a:endParaRPr lang="da-DK"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da-DK" sz="2000" dirty="0" smtClean="0"/>
                        <a:t>Abonnement</a:t>
                      </a:r>
                    </a:p>
                    <a:p>
                      <a:pPr algn="ctr"/>
                      <a:r>
                        <a:rPr lang="da-DK" sz="2000" b="1" dirty="0" smtClean="0"/>
                        <a:t>pr.</a:t>
                      </a:r>
                      <a:r>
                        <a:rPr lang="da-DK" sz="2000" b="1" baseline="0" dirty="0" smtClean="0"/>
                        <a:t> år</a:t>
                      </a:r>
                    </a:p>
                    <a:p>
                      <a:pPr algn="ctr"/>
                      <a:r>
                        <a:rPr lang="da-DK" sz="2000" b="1" baseline="0" dirty="0" smtClean="0"/>
                        <a:t>Fast beløb          Pr. årsdyr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da-DK" sz="2000" b="1" dirty="0" smtClean="0"/>
                    </a:p>
                    <a:p>
                      <a:pPr algn="ctr"/>
                      <a:r>
                        <a:rPr lang="da-DK" sz="2000" b="1" dirty="0" smtClean="0"/>
                        <a:t>Købspris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882098">
                <a:tc>
                  <a:txBody>
                    <a:bodyPr/>
                    <a:lstStyle/>
                    <a:p>
                      <a:endParaRPr lang="da-DK" sz="2000" b="1" dirty="0" smtClean="0"/>
                    </a:p>
                    <a:p>
                      <a:r>
                        <a:rPr lang="da-DK" sz="2000" b="1" dirty="0" smtClean="0"/>
                        <a:t>      Basis</a:t>
                      </a:r>
                      <a:endParaRPr lang="da-DK"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a-DK" b="1" dirty="0" smtClean="0"/>
                    </a:p>
                    <a:p>
                      <a:pPr algn="ctr"/>
                      <a:r>
                        <a:rPr lang="da-DK" b="1" dirty="0" smtClean="0"/>
                        <a:t>    910 kr.             3,06 kr. pr årsdyr</a:t>
                      </a:r>
                      <a:endParaRPr lang="da-DK"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a-DK" b="1" dirty="0" smtClean="0"/>
                    </a:p>
                    <a:p>
                      <a:pPr algn="ctr"/>
                      <a:r>
                        <a:rPr lang="da-DK" b="1" dirty="0" smtClean="0"/>
                        <a:t>1.500 kr.</a:t>
                      </a:r>
                      <a:endParaRPr lang="da-DK"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2098">
                <a:tc>
                  <a:txBody>
                    <a:bodyPr/>
                    <a:lstStyle/>
                    <a:p>
                      <a:endParaRPr lang="da-DK" sz="2000" b="1" dirty="0" smtClean="0"/>
                    </a:p>
                    <a:p>
                      <a:r>
                        <a:rPr lang="da-DK" sz="2000" b="1" dirty="0" smtClean="0"/>
                        <a:t>      Plus</a:t>
                      </a:r>
                      <a:endParaRPr lang="da-DK"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b="1"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da-DK" b="1" dirty="0" smtClean="0"/>
                        <a:t> 2.550 kr.             3,06 kr. pr. årsdyr </a:t>
                      </a:r>
                      <a:endParaRPr lang="da-DK"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a-DK" b="1" dirty="0" smtClean="0"/>
                    </a:p>
                    <a:p>
                      <a:pPr algn="ctr"/>
                      <a:r>
                        <a:rPr lang="da-DK" b="1" dirty="0" smtClean="0"/>
                        <a:t>2.000 kr. </a:t>
                      </a:r>
                      <a:endParaRPr lang="da-DK"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2098">
                <a:tc>
                  <a:txBody>
                    <a:bodyPr/>
                    <a:lstStyle/>
                    <a:p>
                      <a:endParaRPr lang="da-DK" sz="2000" b="1" dirty="0" smtClean="0"/>
                    </a:p>
                    <a:p>
                      <a:r>
                        <a:rPr lang="da-DK" sz="2000" b="1" dirty="0" smtClean="0"/>
                        <a:t>     Premium</a:t>
                      </a:r>
                      <a:endParaRPr lang="da-DK"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a-DK" b="1" dirty="0" smtClean="0"/>
                    </a:p>
                    <a:p>
                      <a:pPr algn="ctr"/>
                      <a:r>
                        <a:rPr lang="da-DK" b="1" dirty="0" smtClean="0"/>
                        <a:t>4.080 kr.             3,06 kr.</a:t>
                      </a:r>
                      <a:r>
                        <a:rPr lang="da-DK" b="1" baseline="0" dirty="0" smtClean="0"/>
                        <a:t> pr. årsdyr</a:t>
                      </a:r>
                      <a:endParaRPr lang="da-DK"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a-DK" b="1" dirty="0" smtClean="0"/>
                    </a:p>
                    <a:p>
                      <a:pPr algn="ctr"/>
                      <a:r>
                        <a:rPr lang="da-DK" b="1" dirty="0" smtClean="0"/>
                        <a:t>3.000 kr. </a:t>
                      </a:r>
                      <a:endParaRPr lang="da-DK"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0959">
                <a:tc>
                  <a:txBody>
                    <a:bodyPr/>
                    <a:lstStyle/>
                    <a:p>
                      <a:pPr algn="ctr"/>
                      <a:r>
                        <a:rPr lang="da-DK" sz="2000" b="1" dirty="0" smtClean="0"/>
                        <a:t>     Kødkvæg</a:t>
                      </a:r>
                      <a:endParaRPr lang="da-DK"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a-DK" b="1" dirty="0" smtClean="0"/>
                    </a:p>
                    <a:p>
                      <a:pPr algn="ctr"/>
                      <a:r>
                        <a:rPr lang="da-DK" b="1" dirty="0" smtClean="0"/>
                        <a:t>1.250 kr.             12,70 kr. pr. årsdyr</a:t>
                      </a:r>
                      <a:endParaRPr lang="da-DK"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a-DK" b="1" dirty="0"/>
                    </a:p>
                    <a:p>
                      <a:pPr algn="ctr"/>
                      <a:r>
                        <a:rPr lang="da-DK" b="1" dirty="0" smtClean="0"/>
                        <a:t>2.000</a:t>
                      </a:r>
                      <a:r>
                        <a:rPr lang="da-DK" b="1" baseline="0" dirty="0" smtClean="0"/>
                        <a:t> kr. </a:t>
                      </a:r>
                      <a:endParaRPr lang="da-DK"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4400127"/>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858" y="4437112"/>
            <a:ext cx="5029190" cy="219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76</a:t>
            </a:fld>
            <a:r>
              <a:rPr lang="da-DK" smtClean="0">
                <a:solidFill>
                  <a:schemeClr val="bg1"/>
                </a:solidFill>
              </a:rPr>
              <a:t>...</a:t>
            </a:r>
            <a:r>
              <a:rPr lang="da-DK" smtClean="0"/>
              <a:t>|</a:t>
            </a:r>
            <a:endParaRPr lang="da-DK" dirty="0"/>
          </a:p>
        </p:txBody>
      </p:sp>
      <p:sp>
        <p:nvSpPr>
          <p:cNvPr id="7" name="Titel 1"/>
          <p:cNvSpPr txBox="1">
            <a:spLocks/>
          </p:cNvSpPr>
          <p:nvPr/>
        </p:nvSpPr>
        <p:spPr bwMode="auto">
          <a:xfrm>
            <a:off x="972000" y="980728"/>
            <a:ext cx="771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000" b="1" kern="1200">
                <a:solidFill>
                  <a:schemeClr val="tx1">
                    <a:lumMod val="75000"/>
                  </a:schemeClr>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r>
              <a:rPr lang="da-DK" dirty="0" smtClean="0"/>
              <a:t>Uddelegering af rettigheder til dine medarbejdere</a:t>
            </a:r>
            <a:endParaRPr lang="da-DK" dirty="0"/>
          </a:p>
        </p:txBody>
      </p:sp>
      <p:sp>
        <p:nvSpPr>
          <p:cNvPr id="8" name="Pladsholder til indhold 2"/>
          <p:cNvSpPr txBox="1">
            <a:spLocks/>
          </p:cNvSpPr>
          <p:nvPr/>
        </p:nvSpPr>
        <p:spPr bwMode="auto">
          <a:xfrm>
            <a:off x="498674" y="2124075"/>
            <a:ext cx="5657502"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47675" indent="-447675" algn="l" defTabSz="457200" rtl="0" eaLnBrk="1" fontAlgn="base" hangingPunct="1">
              <a:spcBef>
                <a:spcPct val="20000"/>
              </a:spcBef>
              <a:spcAft>
                <a:spcPct val="0"/>
              </a:spcAft>
              <a:buClr>
                <a:schemeClr val="accent2"/>
              </a:buClr>
              <a:buFont typeface="Wingdings" pitchFamily="2" charset="2"/>
              <a:buChar char="¢"/>
              <a:defRPr lang="en-US" sz="2800" kern="1200">
                <a:solidFill>
                  <a:schemeClr val="tx1">
                    <a:lumMod val="75000"/>
                  </a:schemeClr>
                </a:solidFill>
                <a:latin typeface="Arial" pitchFamily="34" charset="0"/>
                <a:ea typeface="+mn-ea"/>
                <a:cs typeface="Arial" pitchFamily="34" charset="0"/>
              </a:defRPr>
            </a:lvl1pPr>
            <a:lvl2pPr marL="863600" indent="-415925" algn="l" defTabSz="457200" rtl="0" eaLnBrk="1" fontAlgn="base" hangingPunct="1">
              <a:spcBef>
                <a:spcPct val="20000"/>
              </a:spcBef>
              <a:spcAft>
                <a:spcPct val="0"/>
              </a:spcAft>
              <a:buClr>
                <a:schemeClr val="accent2"/>
              </a:buClr>
              <a:buSzPct val="95000"/>
              <a:buFont typeface="Wingdings" pitchFamily="2" charset="2"/>
              <a:buChar char="¢"/>
              <a:defRPr lang="en-US" sz="2400" kern="1200">
                <a:solidFill>
                  <a:schemeClr val="tx1">
                    <a:lumMod val="75000"/>
                  </a:schemeClr>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Clr>
                <a:schemeClr val="accent2"/>
              </a:buClr>
              <a:buSzPct val="90000"/>
              <a:buFont typeface="Wingdings" pitchFamily="2" charset="2"/>
              <a:buChar char="¢"/>
              <a:defRPr lang="en-US" sz="2400" kern="1200" dirty="0">
                <a:solidFill>
                  <a:schemeClr val="tx1">
                    <a:lumMod val="75000"/>
                  </a:schemeClr>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Clr>
                <a:schemeClr val="accent2"/>
              </a:buClr>
              <a:buSzPct val="90000"/>
              <a:buFont typeface="Wingdings" pitchFamily="2" charset="2"/>
              <a:buChar char="¢"/>
              <a:defRPr lang="en-US" sz="2400" kern="1200" dirty="0">
                <a:solidFill>
                  <a:schemeClr val="tx1">
                    <a:lumMod val="75000"/>
                  </a:schemeClr>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Clr>
                <a:schemeClr val="accent2"/>
              </a:buClr>
              <a:buSzPct val="90000"/>
              <a:buFont typeface="Wingdings" pitchFamily="2" charset="2"/>
              <a:buChar char="¢"/>
              <a:defRPr lang="da-DK" sz="2400" kern="1200" dirty="0">
                <a:solidFill>
                  <a:schemeClr val="tx1">
                    <a:lumMod val="75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da-DK" dirty="0" smtClean="0"/>
              <a:t>Bed medarbejderne oprette en profil på landmand.dk</a:t>
            </a:r>
          </a:p>
          <a:p>
            <a:pPr lvl="1"/>
            <a:r>
              <a:rPr lang="da-DK" dirty="0"/>
              <a:t>Å</a:t>
            </a:r>
            <a:r>
              <a:rPr lang="da-DK" dirty="0" smtClean="0"/>
              <a:t>bn </a:t>
            </a:r>
            <a:r>
              <a:rPr lang="da-DK" dirty="0" smtClean="0">
                <a:hlinkClick r:id="rId3"/>
              </a:rPr>
              <a:t>https</a:t>
            </a:r>
            <a:r>
              <a:rPr lang="da-DK" dirty="0">
                <a:hlinkClick r:id="rId3"/>
              </a:rPr>
              <a:t>://</a:t>
            </a:r>
            <a:r>
              <a:rPr lang="da-DK" dirty="0" smtClean="0">
                <a:hlinkClick r:id="rId3"/>
              </a:rPr>
              <a:t>delegation.dlbr.dk</a:t>
            </a:r>
            <a:r>
              <a:rPr lang="da-DK" dirty="0" smtClean="0"/>
              <a:t> eller gå via landmand.dk</a:t>
            </a:r>
          </a:p>
          <a:p>
            <a:pPr lvl="1"/>
            <a:r>
              <a:rPr lang="da-DK" dirty="0" smtClean="0"/>
              <a:t>Vælg ”Adgang til andre brugere”</a:t>
            </a:r>
          </a:p>
          <a:p>
            <a:pPr lvl="1"/>
            <a:r>
              <a:rPr lang="da-DK" dirty="0" smtClean="0"/>
              <a:t>Her kan du tildelerettigheder til din medarbejder</a:t>
            </a:r>
          </a:p>
        </p:txBody>
      </p:sp>
      <p:sp>
        <p:nvSpPr>
          <p:cNvPr id="9" name="Pladsholder til dato 3"/>
          <p:cNvSpPr txBox="1">
            <a:spLocks/>
          </p:cNvSpPr>
          <p:nvPr/>
        </p:nvSpPr>
        <p:spPr>
          <a:xfrm>
            <a:off x="1029395" y="6485732"/>
            <a:ext cx="2133600" cy="365125"/>
          </a:xfrm>
          <a:prstGeom prst="rect">
            <a:avLst/>
          </a:prstGeom>
        </p:spPr>
        <p:txBody>
          <a:bodyPr/>
          <a:lstStyle>
            <a:defPPr>
              <a:defRPr lang="da-DK"/>
            </a:defPPr>
            <a:lvl1pPr algn="l" defTabSz="457200" rtl="0" fontAlgn="base">
              <a:spcBef>
                <a:spcPct val="0"/>
              </a:spcBef>
              <a:spcAft>
                <a:spcPct val="0"/>
              </a:spcAft>
              <a:defRPr sz="1200" kern="1200" smtClean="0">
                <a:solidFill>
                  <a:schemeClr val="tx1">
                    <a:tint val="75000"/>
                  </a:schemeClr>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CCA64DCF-9E8F-4C50-9914-5300485D61E2}" type="datetime2">
              <a:rPr lang="da-DK" smtClean="0"/>
              <a:pPr>
                <a:defRPr/>
              </a:pPr>
              <a:t>12. maj 2015</a:t>
            </a:fld>
            <a:endParaRPr lang="da-DK" dirty="0"/>
          </a:p>
        </p:txBody>
      </p:sp>
      <p:sp>
        <p:nvSpPr>
          <p:cNvPr id="10" name="Pladsholder til diasnummer 4"/>
          <p:cNvSpPr txBox="1">
            <a:spLocks/>
          </p:cNvSpPr>
          <p:nvPr/>
        </p:nvSpPr>
        <p:spPr>
          <a:xfrm>
            <a:off x="261045" y="6485732"/>
            <a:ext cx="825500" cy="365125"/>
          </a:xfrm>
          <a:prstGeom prst="rect">
            <a:avLst/>
          </a:prstGeom>
        </p:spPr>
        <p:txBody>
          <a:bodyPr/>
          <a:lstStyle>
            <a:defPPr>
              <a:defRPr lang="da-DK"/>
            </a:defPPr>
            <a:lvl1pPr algn="r" defTabSz="457200" rtl="0" fontAlgn="base">
              <a:spcBef>
                <a:spcPct val="0"/>
              </a:spcBef>
              <a:spcAft>
                <a:spcPct val="0"/>
              </a:spcAft>
              <a:defRPr sz="1200" kern="1200" smtClean="0">
                <a:solidFill>
                  <a:schemeClr val="tx1">
                    <a:tint val="75000"/>
                  </a:schemeClr>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C21184CA-CF82-4A4F-89A8-CEF063EB752F}" type="slidenum">
              <a:rPr lang="da-DK" smtClean="0"/>
              <a:pPr>
                <a:defRPr/>
              </a:pPr>
              <a:t>76</a:t>
            </a:fld>
            <a:r>
              <a:rPr lang="da-DK" smtClean="0">
                <a:solidFill>
                  <a:schemeClr val="bg1"/>
                </a:solidFill>
              </a:rPr>
              <a:t>...</a:t>
            </a:r>
            <a:r>
              <a:rPr lang="da-DK" smtClean="0"/>
              <a:t>|</a:t>
            </a:r>
            <a:endParaRPr lang="da-DK" dirty="0"/>
          </a:p>
        </p:txBody>
      </p:sp>
      <p:sp>
        <p:nvSpPr>
          <p:cNvPr id="13" name="Ellipse 12"/>
          <p:cNvSpPr/>
          <p:nvPr/>
        </p:nvSpPr>
        <p:spPr>
          <a:xfrm>
            <a:off x="7740352" y="5534910"/>
            <a:ext cx="1405719" cy="57606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
        <p:nvSpPr>
          <p:cNvPr id="11" name="Rektangel 10"/>
          <p:cNvSpPr/>
          <p:nvPr/>
        </p:nvSpPr>
        <p:spPr>
          <a:xfrm>
            <a:off x="5796136" y="21441"/>
            <a:ext cx="3322908" cy="369332"/>
          </a:xfrm>
          <a:prstGeom prst="rect">
            <a:avLst/>
          </a:prstGeom>
        </p:spPr>
        <p:txBody>
          <a:bodyPr wrap="square">
            <a:spAutoFit/>
          </a:bodyPr>
          <a:lstStyle/>
          <a:p>
            <a:r>
              <a:rPr lang="da-DK" dirty="0" smtClean="0"/>
              <a:t>Uddelegering af rettigheder</a:t>
            </a:r>
            <a:endParaRPr lang="da-DK" dirty="0"/>
          </a:p>
        </p:txBody>
      </p:sp>
    </p:spTree>
    <p:extLst>
      <p:ext uri="{BB962C8B-B14F-4D97-AF65-F5344CB8AC3E}">
        <p14:creationId xmlns:p14="http://schemas.microsoft.com/office/powerpoint/2010/main" val="898462788"/>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Support</a:t>
            </a:r>
            <a:endParaRPr lang="da-DK" dirty="0"/>
          </a:p>
        </p:txBody>
      </p:sp>
      <p:sp>
        <p:nvSpPr>
          <p:cNvPr id="3" name="Pladsholder til indhold 2"/>
          <p:cNvSpPr>
            <a:spLocks noGrp="1"/>
          </p:cNvSpPr>
          <p:nvPr>
            <p:ph sz="quarter" idx="17"/>
          </p:nvPr>
        </p:nvSpPr>
        <p:spPr/>
        <p:txBody>
          <a:bodyPr/>
          <a:lstStyle/>
          <a:p>
            <a:r>
              <a:rPr lang="da-DK" b="1" dirty="0" smtClean="0"/>
              <a:t>Ring på 7015 5015 eller skriv til support@dlbr.dk</a:t>
            </a:r>
          </a:p>
          <a:p>
            <a:endParaRPr lang="da-DK" b="1" dirty="0"/>
          </a:p>
          <a:p>
            <a:r>
              <a:rPr lang="da-DK" b="1" dirty="0" smtClean="0"/>
              <a:t>Åbningstider </a:t>
            </a:r>
            <a:r>
              <a:rPr lang="da-DK" b="1" dirty="0"/>
              <a:t>i </a:t>
            </a:r>
            <a:r>
              <a:rPr lang="da-DK" b="1" dirty="0" smtClean="0"/>
              <a:t>Kundecenter:</a:t>
            </a:r>
            <a:r>
              <a:rPr lang="da-DK" b="1" dirty="0"/>
              <a:t/>
            </a:r>
            <a:br>
              <a:rPr lang="da-DK" b="1" dirty="0"/>
            </a:br>
            <a:r>
              <a:rPr lang="da-DK" b="1" dirty="0"/>
              <a:t> </a:t>
            </a:r>
            <a:br>
              <a:rPr lang="da-DK" b="1" dirty="0"/>
            </a:br>
            <a:r>
              <a:rPr lang="da-DK" b="1" dirty="0"/>
              <a:t>Mandag til torsdag fra kl. 08.00 - 17.00 </a:t>
            </a:r>
            <a:br>
              <a:rPr lang="da-DK" b="1" dirty="0"/>
            </a:br>
            <a:r>
              <a:rPr lang="da-DK" b="1" dirty="0"/>
              <a:t>Fredag fra kl. 08.00 - 15.30   </a:t>
            </a: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77</a:t>
            </a:fld>
            <a:r>
              <a:rPr lang="da-DK" smtClean="0">
                <a:solidFill>
                  <a:schemeClr val="bg1"/>
                </a:solidFill>
              </a:rPr>
              <a:t>...</a:t>
            </a:r>
            <a:r>
              <a:rPr lang="da-DK" smtClean="0"/>
              <a:t>|</a:t>
            </a:r>
            <a:endParaRPr lang="da-DK" dirty="0"/>
          </a:p>
        </p:txBody>
      </p:sp>
      <p:sp>
        <p:nvSpPr>
          <p:cNvPr id="6" name="Rektangel 5"/>
          <p:cNvSpPr/>
          <p:nvPr/>
        </p:nvSpPr>
        <p:spPr>
          <a:xfrm>
            <a:off x="5796136" y="21441"/>
            <a:ext cx="3322908" cy="369332"/>
          </a:xfrm>
          <a:prstGeom prst="rect">
            <a:avLst/>
          </a:prstGeom>
        </p:spPr>
        <p:txBody>
          <a:bodyPr wrap="square">
            <a:spAutoFit/>
          </a:bodyPr>
          <a:lstStyle/>
          <a:p>
            <a:r>
              <a:rPr lang="da-DK" dirty="0" smtClean="0"/>
              <a:t>support</a:t>
            </a:r>
            <a:endParaRPr lang="da-DK" dirty="0"/>
          </a:p>
        </p:txBody>
      </p:sp>
    </p:spTree>
    <p:extLst>
      <p:ext uri="{BB962C8B-B14F-4D97-AF65-F5344CB8AC3E}">
        <p14:creationId xmlns:p14="http://schemas.microsoft.com/office/powerpoint/2010/main" val="1297889074"/>
      </p:ext>
    </p:extLst>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Evaluering</a:t>
            </a:r>
            <a:endParaRPr lang="da-DK" dirty="0"/>
          </a:p>
        </p:txBody>
      </p:sp>
      <p:sp>
        <p:nvSpPr>
          <p:cNvPr id="3" name="Pladsholder til indhold 2"/>
          <p:cNvSpPr>
            <a:spLocks noGrp="1"/>
          </p:cNvSpPr>
          <p:nvPr>
            <p:ph sz="quarter" idx="17"/>
          </p:nvPr>
        </p:nvSpPr>
        <p:spPr/>
        <p:txBody>
          <a:bodyPr/>
          <a:lstStyle/>
          <a:p>
            <a:r>
              <a:rPr lang="da-DK" dirty="0" smtClean="0"/>
              <a:t>Hvad vil jeg tage med hjem?</a:t>
            </a:r>
          </a:p>
          <a:p>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78</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61392177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Installation af DMS</a:t>
            </a:r>
            <a:endParaRPr lang="da-DK" dirty="0"/>
          </a:p>
        </p:txBody>
      </p:sp>
      <p:sp>
        <p:nvSpPr>
          <p:cNvPr id="3" name="Pladsholder til indhold 2"/>
          <p:cNvSpPr>
            <a:spLocks noGrp="1"/>
          </p:cNvSpPr>
          <p:nvPr>
            <p:ph sz="quarter" idx="17"/>
          </p:nvPr>
        </p:nvSpPr>
        <p:spPr/>
        <p:txBody>
          <a:bodyPr/>
          <a:lstStyle/>
          <a:p>
            <a:r>
              <a:rPr lang="da-DK" dirty="0" smtClean="0"/>
              <a:t>Kan anvendes på flere computere</a:t>
            </a:r>
            <a:r>
              <a:rPr lang="da-DK" dirty="0"/>
              <a:t/>
            </a:r>
            <a:br>
              <a:rPr lang="da-DK" dirty="0"/>
            </a:br>
            <a:endParaRPr lang="da-DK" dirty="0" smtClean="0"/>
          </a:p>
          <a:p>
            <a:r>
              <a:rPr lang="da-DK" dirty="0" smtClean="0"/>
              <a:t>Automatisk opdatering ca. hver tredje uge</a:t>
            </a:r>
          </a:p>
          <a:p>
            <a:endParaRPr lang="da-DK" dirty="0"/>
          </a:p>
          <a:p>
            <a:r>
              <a:rPr lang="da-DK" dirty="0" smtClean="0"/>
              <a:t>Installer fra adressen: </a:t>
            </a:r>
            <a:r>
              <a:rPr lang="da-DK" dirty="0" smtClean="0">
                <a:hlinkClick r:id="rId3"/>
              </a:rPr>
              <a:t>dmsdyr.dk</a:t>
            </a:r>
            <a:r>
              <a:rPr lang="da-DK" dirty="0" smtClean="0"/>
              <a:t> </a:t>
            </a:r>
          </a:p>
          <a:p>
            <a:pPr marL="0" indent="0">
              <a:buNone/>
            </a:pPr>
            <a:endParaRPr lang="da-DK" dirty="0"/>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8</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122020847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200" y="548680"/>
            <a:ext cx="7959040" cy="1143000"/>
          </a:xfrm>
        </p:spPr>
        <p:txBody>
          <a:bodyPr>
            <a:normAutofit fontScale="90000"/>
          </a:bodyPr>
          <a:lstStyle/>
          <a:p>
            <a:pPr lvl="0"/>
            <a:r>
              <a:rPr lang="da-DK" sz="3600" dirty="0"/>
              <a:t>Dagligt overblik </a:t>
            </a:r>
            <a:r>
              <a:rPr lang="da-DK" sz="3200" dirty="0"/>
              <a:t/>
            </a:r>
            <a:br>
              <a:rPr lang="da-DK" sz="3200" dirty="0"/>
            </a:br>
            <a:r>
              <a:rPr lang="da-DK" sz="3200" dirty="0" smtClean="0"/>
              <a:t>- Registreringsbilleder </a:t>
            </a:r>
            <a:r>
              <a:rPr lang="da-DK" sz="3200" dirty="0"/>
              <a:t>og aktuelt</a:t>
            </a:r>
          </a:p>
        </p:txBody>
      </p:sp>
      <p:sp>
        <p:nvSpPr>
          <p:cNvPr id="3" name="Pladsholder til indhold 2"/>
          <p:cNvSpPr>
            <a:spLocks noGrp="1"/>
          </p:cNvSpPr>
          <p:nvPr>
            <p:ph sz="quarter" idx="17"/>
          </p:nvPr>
        </p:nvSpPr>
        <p:spPr/>
        <p:txBody>
          <a:bodyPr/>
          <a:lstStyle/>
          <a:p>
            <a:r>
              <a:rPr lang="da-DK" dirty="0" smtClean="0"/>
              <a:t>Registreringer</a:t>
            </a:r>
          </a:p>
          <a:p>
            <a:pPr lvl="1"/>
            <a:r>
              <a:rPr lang="da-DK" dirty="0" smtClean="0"/>
              <a:t>aktuelt</a:t>
            </a:r>
          </a:p>
          <a:p>
            <a:r>
              <a:rPr lang="da-DK" dirty="0" smtClean="0"/>
              <a:t>Faste opgaver</a:t>
            </a:r>
          </a:p>
          <a:p>
            <a:pPr lvl="1"/>
            <a:r>
              <a:rPr lang="da-DK" dirty="0" smtClean="0"/>
              <a:t>Ugeplan </a:t>
            </a:r>
          </a:p>
          <a:p>
            <a:pPr lvl="1"/>
            <a:r>
              <a:rPr lang="da-DK" dirty="0" smtClean="0"/>
              <a:t>Arbejdslister</a:t>
            </a:r>
          </a:p>
        </p:txBody>
      </p:sp>
      <p:sp>
        <p:nvSpPr>
          <p:cNvPr id="4" name="Pladsholder til dato 3"/>
          <p:cNvSpPr>
            <a:spLocks noGrp="1"/>
          </p:cNvSpPr>
          <p:nvPr>
            <p:ph type="dt" sz="half" idx="18"/>
          </p:nvPr>
        </p:nvSpPr>
        <p:spPr/>
        <p:txBody>
          <a:bodyPr/>
          <a:lstStyle/>
          <a:p>
            <a:pPr>
              <a:defRPr/>
            </a:pPr>
            <a:fld id="{CCA64DCF-9E8F-4C50-9914-5300485D61E2}" type="datetime2">
              <a:rPr lang="da-DK" smtClean="0"/>
              <a:pPr>
                <a:defRPr/>
              </a:pPr>
              <a:t>12. maj 2015</a:t>
            </a:fld>
            <a:endParaRPr lang="da-DK" dirty="0"/>
          </a:p>
        </p:txBody>
      </p:sp>
      <p:sp>
        <p:nvSpPr>
          <p:cNvPr id="5" name="Pladsholder til diasnummer 4"/>
          <p:cNvSpPr>
            <a:spLocks noGrp="1"/>
          </p:cNvSpPr>
          <p:nvPr>
            <p:ph type="sldNum" sz="quarter" idx="19"/>
          </p:nvPr>
        </p:nvSpPr>
        <p:spPr/>
        <p:txBody>
          <a:bodyPr/>
          <a:lstStyle/>
          <a:p>
            <a:pPr>
              <a:defRPr/>
            </a:pPr>
            <a:fld id="{C21184CA-CF82-4A4F-89A8-CEF063EB752F}" type="slidenum">
              <a:rPr lang="da-DK" smtClean="0"/>
              <a:pPr>
                <a:defRPr/>
              </a:pPr>
              <a:t>9</a:t>
            </a:fld>
            <a:r>
              <a:rPr lang="da-DK" smtClean="0">
                <a:solidFill>
                  <a:schemeClr val="bg1"/>
                </a:solidFill>
              </a:rPr>
              <a:t>...</a:t>
            </a:r>
            <a:r>
              <a:rPr lang="da-DK" smtClean="0"/>
              <a:t>|</a:t>
            </a:r>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2646153"/>
            <a:ext cx="3410241" cy="310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frundet rektangel 6"/>
          <p:cNvSpPr/>
          <p:nvPr/>
        </p:nvSpPr>
        <p:spPr>
          <a:xfrm>
            <a:off x="5061121" y="4437112"/>
            <a:ext cx="1152128" cy="432048"/>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smtClean="0">
              <a:solidFill>
                <a:srgbClr val="FF0000"/>
              </a:solidFill>
            </a:endParaRPr>
          </a:p>
        </p:txBody>
      </p:sp>
    </p:spTree>
    <p:extLst>
      <p:ext uri="{BB962C8B-B14F-4D97-AF65-F5344CB8AC3E}">
        <p14:creationId xmlns:p14="http://schemas.microsoft.com/office/powerpoint/2010/main" val="401726918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lank">
  <a:themeElements>
    <a:clrScheme name="SEGES 1 - AKM">
      <a:dk1>
        <a:srgbClr val="000000"/>
      </a:dk1>
      <a:lt1>
        <a:sysClr val="window" lastClr="FFFFFF"/>
      </a:lt1>
      <a:dk2>
        <a:srgbClr val="09562C"/>
      </a:dk2>
      <a:lt2>
        <a:srgbClr val="E7E5DB"/>
      </a:lt2>
      <a:accent1>
        <a:srgbClr val="076471"/>
      </a:accent1>
      <a:accent2>
        <a:srgbClr val="C8C7B2"/>
      </a:accent2>
      <a:accent3>
        <a:srgbClr val="9DDCF9"/>
      </a:accent3>
      <a:accent4>
        <a:srgbClr val="7C9877"/>
      </a:accent4>
      <a:accent5>
        <a:srgbClr val="338291"/>
      </a:accent5>
      <a:accent6>
        <a:srgbClr val="E95D0F"/>
      </a:accent6>
      <a:hlink>
        <a:srgbClr val="7DA3AD"/>
      </a:hlink>
      <a:folHlink>
        <a:srgbClr val="E95D0F"/>
      </a:folHlink>
    </a:clrScheme>
    <a:fontScheme name="SEGES">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EGES.potx" id="{A1D754C6-402D-413A-B882-45D1C0F8DB71}" vid="{754D3CC7-479D-4DD6-BE6C-4D8BBBD5E07F}"/>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VFL 1">
      <a:dk1>
        <a:srgbClr val="3F3F3F"/>
      </a:dk1>
      <a:lt1>
        <a:sysClr val="window" lastClr="FFFFFF"/>
      </a:lt1>
      <a:dk2>
        <a:srgbClr val="09562C"/>
      </a:dk2>
      <a:lt2>
        <a:srgbClr val="C8C7B2"/>
      </a:lt2>
      <a:accent1>
        <a:srgbClr val="09562C"/>
      </a:accent1>
      <a:accent2>
        <a:srgbClr val="D0C22B"/>
      </a:accent2>
      <a:accent3>
        <a:srgbClr val="C8C7B2"/>
      </a:accent3>
      <a:accent4>
        <a:srgbClr val="000000"/>
      </a:accent4>
      <a:accent5>
        <a:srgbClr val="9DDCF9"/>
      </a:accent5>
      <a:accent6>
        <a:srgbClr val="E95D0F"/>
      </a:accent6>
      <a:hlink>
        <a:srgbClr val="09562C"/>
      </a:hlink>
      <a:folHlink>
        <a:srgbClr val="09562C"/>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Landbrugsinfo Binær Fil" ma:contentTypeID="0x010100C568DB52D9D0A14D9B2FDCC96666E9F2007948130EC3DB064584E219954237AF3900242457EFB8B24247815D688C526CD44D00C26A9DBCB02B5C4DA1F017B836C045C00060750ADE2E6249BABB5C6118FC133DE800AF2E6DC7107240CAAE62CB7A7C0C310000E2E464BEBAC05346BE4178347F958B76" ma:contentTypeVersion="86" ma:contentTypeDescription="Contenttype til binære filer der bliver publiceret på Landbrugsinfo" ma:contentTypeScope="" ma:versionID="b1419a085ee4af31ab7ee91157be4a1a">
  <xsd:schema xmlns:xsd="http://www.w3.org/2001/XMLSchema" xmlns:xs="http://www.w3.org/2001/XMLSchema" xmlns:p="http://schemas.microsoft.com/office/2006/metadata/properties" xmlns:ns1="http://schemas.microsoft.com/sharepoint/v3" xmlns:ns2="3d63cb05-ddfa-4e0a-9954-7296dead04fa" xmlns:ns3="5aa14257-579e-4a1f-bbbb-3c8dd7393476" xmlns:ns4="303eeafb-7dff-46db-9396-e9c651f530ea" targetNamespace="http://schemas.microsoft.com/office/2006/metadata/properties" ma:root="true" ma:fieldsID="9a8045350d966061b330089dfcfaf32b" ns1:_="" ns2:_="" ns3:_="" ns4:_="">
    <xsd:import namespace="http://schemas.microsoft.com/sharepoint/v3"/>
    <xsd:import namespace="3d63cb05-ddfa-4e0a-9954-7296dead04fa"/>
    <xsd:import namespace="5aa14257-579e-4a1f-bbbb-3c8dd7393476"/>
    <xsd:import namespace="303eeafb-7dff-46db-9396-e9c651f530ea"/>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2:WebInfoSubjects" minOccurs="0"/>
                <xsd:element ref="ns2:HitCount" minOccurs="0"/>
                <xsd:element ref="ns2:PermalinkID" minOccurs="0"/>
                <xsd:element ref="ns2:WebInfoMultiSelect" minOccurs="0"/>
                <xsd:element ref="ns4:_dlc_DocId" minOccurs="0"/>
                <xsd:element ref="ns4:_dlc_DocIdUrl" minOccurs="0"/>
                <xsd:element ref="ns4: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element ref="ns2:TaksonomiTaxHTField0" minOccurs="0"/>
                <xsd:element ref="ns4:TaxCatchAll" minOccurs="0"/>
                <xsd:element ref="ns4:TaxCatchAllLabel" minOccurs="0"/>
                <xsd:element ref="ns2:Bevillingsgivere" minOccurs="0"/>
                <xsd:element ref="ns2:FinanceYear" minOccurs="0"/>
                <xsd:element ref="ns2:WebInfoLawCod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internalName="PublishingStartDate">
      <xsd:simpleType>
        <xsd:restriction base="dms:Unknown"/>
      </xsd:simpleType>
    </xsd:element>
    <xsd:element name="PublishingExpirationDate" ma:index="10" nillable="true" ma:displayName="Slutdato for planlægning"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element name="DynamicPublishingContent0" ma:index="41" nillable="true" ma:displayName="Dynamisk sideindhold (1)" ma:hidden="true" ma:internalName="DynamicPublishingContent0">
      <xsd:simpleType>
        <xsd:restriction base="dms:Unknown"/>
      </xsd:simpleType>
    </xsd:element>
    <xsd:element name="DynamicPublishingContent1" ma:index="42" nillable="true" ma:displayName="Dynamisk sideindhold (2)" ma:hidden="true" ma:internalName="DynamicPublishingContent1">
      <xsd:simpleType>
        <xsd:restriction base="dms:Unknown"/>
      </xsd:simpleType>
    </xsd:element>
    <xsd:element name="DynamicPublishingContent2" ma:index="43" nillable="true" ma:displayName="Dynamisk sideindhold (3)" ma:hidden="true" ma:internalName="DynamicPublishingContent2">
      <xsd:simpleType>
        <xsd:restriction base="dms:Unknown"/>
      </xsd:simpleType>
    </xsd:element>
    <xsd:element name="DynamicPublishingContent3" ma:index="44" nillable="true" ma:displayName="Dynamisk sideindhold (4)" ma:hidden="true" ma:internalName="DynamicPublishingContent3">
      <xsd:simpleType>
        <xsd:restriction base="dms:Unknown"/>
      </xsd:simpleType>
    </xsd:element>
    <xsd:element name="DynamicPublishingContent4" ma:index="45" nillable="true" ma:displayName="Dynamisk sideindhold (5)" ma:hidden="true" ma:internalName="DynamicPublishingContent4">
      <xsd:simpleType>
        <xsd:restriction base="dms:Unknown"/>
      </xsd:simpleType>
    </xsd:element>
    <xsd:element name="DynamicPublishingContent5" ma:index="46" nillable="true" ma:displayName="Dynamisk sideindhold (6)" ma:hidden="true" ma:internalName="DynamicPublishingContent5">
      <xsd:simpleType>
        <xsd:restriction base="dms:Unknown"/>
      </xsd:simpleType>
    </xsd:element>
    <xsd:element name="DynamicPublishingContent6" ma:index="60" nillable="true" ma:displayName="Dynamisk sideindhold (7)" ma:hidden="true" ma:internalName="DynamicPublishingContent6">
      <xsd:simpleType>
        <xsd:restriction base="dms:Unknown"/>
      </xsd:simpleType>
    </xsd:element>
    <xsd:element name="DynamicPublishingContent7" ma:index="61" nillable="true" ma:displayName="Dynamisk sideindhold (8)" ma:hidden="true" ma:internalName="DynamicPublishingContent7">
      <xsd:simpleType>
        <xsd:restriction base="dms:Unknown"/>
      </xsd:simpleType>
    </xsd:element>
    <xsd:element name="DynamicPublishingContent8" ma:index="62" nillable="true" ma:displayName="Dynamisk sideindhold (9)" ma:hidden="true" ma:internalName="DynamicPublishingContent8">
      <xsd:simpleType>
        <xsd:restriction base="dms:Unknown"/>
      </xsd:simpleType>
    </xsd:element>
    <xsd:element name="DynamicPublishingContent9" ma:index="63" nillable="true" ma:displayName="Dynamisk sideindhold (10)" ma:hidden="true" ma:internalName="DynamicPublishingContent9">
      <xsd:simpleType>
        <xsd:restriction base="dms:Unknown"/>
      </xsd:simpleType>
    </xsd:element>
    <xsd:element name="DynamicPublishingContent10" ma:index="64" nillable="true" ma:displayName="Dynamisk sideindhold (11)" ma:hidden="true" ma:internalName="DynamicPublishingContent10">
      <xsd:simpleType>
        <xsd:restriction base="dms:Unknown"/>
      </xsd:simpleType>
    </xsd:element>
    <xsd:element name="DynamicPublishingContent11" ma:index="65" nillable="true" ma:displayName="Dynamisk sideindhold (12)" ma:hidden="true" ma:internalName="DynamicPublishingContent11">
      <xsd:simpleType>
        <xsd:restriction base="dms:Unknown"/>
      </xsd:simpleType>
    </xsd:element>
    <xsd:element name="DynamicPublishingContent12" ma:index="66" nillable="true" ma:displayName="Dynamisk sideindhold (13)" ma:hidden="true" ma:internalName="DynamicPublishingContent12">
      <xsd:simpleType>
        <xsd:restriction base="dms:Unknown"/>
      </xsd:simpleType>
    </xsd:element>
    <xsd:element name="DynamicPublishingContent13" ma:index="67" nillable="true" ma:displayName="Dynamisk sideindhold (14)" ma:hidden="true" ma:internalName="DynamicPublishingContent13">
      <xsd:simpleType>
        <xsd:restriction base="dms:Unknown"/>
      </xsd:simpleType>
    </xsd:element>
    <xsd:element name="DynamicPublishingContent14" ma:index="68"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63cb05-ddfa-4e0a-9954-7296dead04fa"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showField="Title" ma:web="{303eeafb-7dff-46db-9396-e9c651f530ea}">
      <xsd:simpleType>
        <xsd:restriction base="dms:Lookup"/>
      </xsd:simpleType>
    </xsd:element>
    <xsd:element name="Afsender" ma:index="36"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7" ma:displayName="Arkiveringsdato" ma:format="DateOnly" ma:internalName="Arkiveringsdato">
      <xsd:simpleType>
        <xsd:restriction base="dms:DateTime"/>
      </xsd:simpleType>
    </xsd:element>
    <xsd:element name="Ingen_x0020_besked_x0020_ved_x0020_arkivering" ma:index="38"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39" nillable="true" ma:displayName="Skjul i artikellister" ma:default="0" ma:description="Klik her for at skjule siden i artikellister" ma:internalName="HideInRollups">
      <xsd:simpleType>
        <xsd:restriction base="dms:Boolean"/>
      </xsd:simpleType>
    </xsd:element>
    <xsd:element name="IsHiddenFromRollup" ma:index="40" nillable="true" ma:displayName="Skjult i artikellister (system)" ma:decimals="0" ma:default="0" ma:description="Understøtter infrastrukturen" ma:internalName="IsHiddenFromRollup">
      <xsd:simpleType>
        <xsd:restriction base="dms:Number"/>
      </xsd:simpleType>
    </xsd:element>
    <xsd:element name="EnclosureFor" ma:index="48"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49" nillable="true" ma:displayName="Gammel URL" ma:description="Tidligere placering på landbrugsinfo" ma:internalName="GammelURL">
      <xsd:simpleType>
        <xsd:restriction base="dms:Text">
          <xsd:maxLength value="255"/>
        </xsd:restriction>
      </xsd:simpleType>
    </xsd:element>
    <xsd:element name="NetSkabelonValue" ma:index="50" nillable="true" ma:displayName="NetSkabelon værdier" ma:internalName="NetSkabelonValue">
      <xsd:simpleType>
        <xsd:restriction base="dms:Text">
          <xsd:maxLength value="255"/>
        </xsd:restriction>
      </xsd:simpleType>
    </xsd:element>
    <xsd:element name="Projekter" ma:index="51" nillable="true" ma:displayName="Projekter" ma:list="{ecf07d35-95fb-4bda-ad72-e46544058ec2}" ma:internalName="Projekter" ma:showField="LinkTitleNoMenu" ma:web="{303eeafb-7dff-46db-9396-e9c651f530ea}">
      <xsd:simpleType>
        <xsd:restriction base="dms:Unknown"/>
      </xsd:simpleType>
    </xsd:element>
    <xsd:element name="WebInfoSubjects" ma:index="53"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4" nillable="true" ma:displayName="HitCount (system)" ma:decimals="0" ma:default="0" ma:description="Antal gange et dokument er set af en bruger" ma:internalName="HitCount" ma:readOnly="false">
      <xsd:simpleType>
        <xsd:restriction base="dms:Number"/>
      </xsd:simpleType>
    </xsd:element>
    <xsd:element name="PermalinkID" ma:index="55" nillable="true" ma:displayName="Permalink ID" ma:description="Unik ID for artiklen som kan benyttes til permalink" ma:hidden="true" ma:internalName="PermalinkID" ma:readOnly="false">
      <xsd:simpleType>
        <xsd:restriction base="dms:Text">
          <xsd:maxLength value="255"/>
        </xsd:restriction>
      </xsd:simpleType>
    </xsd:element>
    <xsd:element name="WebInfoMultiSelect" ma:index="56" nillable="true" ma:displayName="Tilvalg" ma:description="Mulighed for et antal tilvalg gemt i et samlet felt." ma:internalName="WebInfoMultiSelect">
      <xsd:simpleType>
        <xsd:restriction base="dms:Unknown"/>
      </xsd:simpleType>
    </xsd:element>
    <xsd:element name="TaksonomiTaxHTField0" ma:index="69" nillable="true" ma:taxonomy="true" ma:internalName="TaksonomiTaxHTField0" ma:taxonomyFieldName="Taksonomi" ma:displayName="Taksonomi" ma:fieldId="{6e43b4ee-656e-4e6d-875c-6c0fe73b7faf}" ma:taxonomyMulti="true" ma:sspId="2476898c-5e7e-458a-8d26-e528e2e6d5ce" ma:termSetId="65f14c63-6b42-47e9-9739-973b2f9a435e" ma:anchorId="00000000-0000-0000-0000-000000000000" ma:open="false" ma:isKeyword="false">
      <xsd:complexType>
        <xsd:sequence>
          <xsd:element ref="pc:Terms" minOccurs="0" maxOccurs="1"/>
        </xsd:sequence>
      </xsd:complexType>
    </xsd:element>
    <xsd:element name="Bevillingsgivere" ma:index="73" nillable="true" ma:displayName="Bevillingsgivere" ma:list="9ccd692b-b01f-4300-9d4e-b4fb85c2c995" ma:internalName="Bevillingsgivere" ma:showField="LinkTitleNoMenu" ma:web="303eeafb-7dff-46db-9396-e9c651f530ea">
      <xsd:simpleType>
        <xsd:restriction base="dms:Unknown"/>
      </xsd:simpleType>
    </xsd:element>
    <xsd:element name="FinanceYear" ma:index="74" nillable="true" ma:displayName="Bevillingsår" ma:decimals="0" ma:internalName="FinanceYear">
      <xsd:simpleType>
        <xsd:restriction base="dms:Number"/>
      </xsd:simpleType>
    </xsd:element>
    <xsd:element name="WebInfoLawCodes" ma:index="75" nillable="true" ma:displayName="Lovkoder" ma:description="Knyt lovkoder til din artikel." ma:list="{908f6eb6-a66b-478a-a99e-d2541dc092be}" ma:internalName="WebInfoLawCodes" ma:showField="LinkTitleNoMenu" ma:web="{303eeafb-7dff-46db-9396-e9c651f530ea}">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tekode" ma:index="30" nillable="true" ma:displayName="Listekode" ma:internalName="Listekode">
      <xsd:simpleType>
        <xsd:restriction base="dms:Text">
          <xsd:maxLength value="255"/>
        </xsd:restriction>
      </xsd:simpleType>
    </xsd:element>
    <xsd:element name="Nummer" ma:index="31" nillable="true" ma:displayName="Nummer" ma:internalName="Nummer">
      <xsd:simpleType>
        <xsd:restriction base="dms:Text">
          <xsd:maxLength value="255"/>
        </xsd:restriction>
      </xsd:simpleType>
    </xsd:element>
    <xsd:element name="Noegleord" ma:index="32" nillable="true" ma:displayName="Nøgleord" ma:internalName="Noegleord">
      <xsd:simpleType>
        <xsd:restriction base="dms:Text">
          <xsd:maxLength value="255"/>
        </xsd:restriction>
      </xsd:simpleType>
    </xsd:element>
    <xsd:element name="Informationsserie" ma:index="33" nillable="true" ma:displayName="Historisk informationsserie" ma:internalName="Informationsserie">
      <xsd:simpleType>
        <xsd:restriction base="dms:Text">
          <xsd:maxLength value="255"/>
        </xsd:restriction>
      </xsd:simpleType>
    </xsd:element>
    <xsd:element name="Bekraeftelsesdato" ma:index="34" nillable="true" ma:displayName="Bekræftelsesdato" ma:format="DateTime" ma:internalName="Bekraeftelsesdato">
      <xsd:simpleType>
        <xsd:restriction base="dms:DateTime"/>
      </xsd:simpleType>
    </xsd:element>
    <xsd:element name="Revisionsdato" ma:index="35" nillable="true" ma:displayName="Revisionsdato" ma:format="DateTime" ma:internalName="Revisionsdato">
      <xsd:simpleType>
        <xsd:restriction base="dms:DateTime"/>
      </xsd:simpleType>
    </xsd:element>
    <xsd:element name="Sorteringsorden" ma:index="47" nillable="true" ma:displayName="Sorteringsorden" ma:decimals="0" ma:internalName="Sorteringsorden">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57" nillable="true" ma:displayName="Værdi for dokument-id" ma:description="Værdien af det dokument-id, der er tildelt dette element." ma:internalName="_dlc_DocId" ma:readOnly="true">
      <xsd:simpleType>
        <xsd:restriction base="dms:Text"/>
      </xsd:simpleType>
    </xsd:element>
    <xsd:element name="_dlc_DocIdUrl" ma:index="58"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9" nillable="true" ma:displayName="Persist ID" ma:description="Keep ID on add." ma:hidden="true" ma:internalName="_dlc_DocIdPersistId" ma:readOnly="true">
      <xsd:simpleType>
        <xsd:restriction base="dms:Boolean"/>
      </xsd:simpleType>
    </xsd:element>
    <xsd:element name="TaxCatchAll" ma:index="70" nillable="true" ma:displayName="Taxonomy Catch All Column" ma:hidden="true" ma:list="{00a11604-cdb1-438d-8b4c-a208f6918db7}" ma:internalName="TaxCatchAll" ma:showField="CatchAllData" ma:web="303eeafb-7dff-46db-9396-e9c651f530ea">
      <xsd:complexType>
        <xsd:complexContent>
          <xsd:extension base="dms:MultiChoiceLookup">
            <xsd:sequence>
              <xsd:element name="Value" type="dms:Lookup" maxOccurs="unbounded" minOccurs="0" nillable="true"/>
            </xsd:sequence>
          </xsd:extension>
        </xsd:complexContent>
      </xsd:complexType>
    </xsd:element>
    <xsd:element name="TaxCatchAllLabel" ma:index="71" nillable="true" ma:displayName="Taxonomy Catch All Column1" ma:hidden="true" ma:list="{00a11604-cdb1-438d-8b4c-a208f6918db7}" ma:internalName="TaxCatchAllLabel" ma:readOnly="true" ma:showField="CatchAllDataLabel" ma:web="303eeafb-7dff-46db-9396-e9c651f53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Contact xmlns="http://schemas.microsoft.com/sharepoint/v3">
      <UserInfo>
        <DisplayName>Lone Harder Waldemar (001lnw)</DisplayName>
        <AccountId>29674</AccountId>
        <AccountType/>
      </UserInfo>
    </PublishingContact>
    <ArticleStartDate xmlns="http://schemas.microsoft.com/sharepoint/v3">2014-10-08T22:00:00+00:00</ArticleStartDate>
    <PublishingRollupImage xmlns="http://schemas.microsoft.com/sharepoint/v3" xsi:nil="true"/>
    <ArticleByLine xmlns="http://schemas.microsoft.com/sharepoint/v3" xsi:nil="true"/>
    <PublishingContactEmail xmlns="http://schemas.microsoft.com/sharepoint/v3" xsi:nil="tru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Audience xmlns="http://schemas.microsoft.com/sharepoint/v3" xsi:nil="true"/>
    <PublishingImageCaption xmlns="http://schemas.microsoft.com/sharepoint/v3" xsi:nil="true"/>
    <PublishingContactPicture xmlns="http://schemas.microsoft.com/sharepoint/v3">
      <Url xsi:nil="true"/>
      <Description xsi:nil="true"/>
    </PublishingContactPicture>
    <PublishingContactName xmlns="http://schemas.microsoft.com/sharepoint/v3" xsi:nil="true"/>
    <Comments xmlns="http://schemas.microsoft.com/sharepoint/v3" xsi:nil="true"/>
    <PublishingPageContent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VariationGroupID xmlns="http://schemas.microsoft.com/sharepoint/v3" xsi:nil="true"/>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Artikelside" ma:contentTypeID="0x010100C568DB52D9D0A14D9B2FDCC96666E9F2007948130EC3DB064584E219954237AF3900242457EFB8B24247815D688C526CD44D00CD5FC115C10A4144B6A28DE105BF6B4F" ma:contentTypeVersion="0" ma:contentTypeDescription="Artikelside er en skabelon for systemindholdstyper, der er oprettet af funktionen for ressourcer til udgivelse. Det er den tilknyttede indholdstypeskabelon for de standardsidelayout, der bruges til at oprette artikelsider på websteder, hvor udgivelsesfunktionen er aktiveret." ma:contentTypeScope="" ma:versionID="bc0079e587f974b92efd8a164c6eece0">
  <xsd:schema xmlns:xsd="http://www.w3.org/2001/XMLSchema" xmlns:xs="http://www.w3.org/2001/XMLSchema" xmlns:p="http://schemas.microsoft.com/office/2006/metadata/properties" xmlns:ns1="http://schemas.microsoft.com/sharepoint/v3" targetNamespace="http://schemas.microsoft.com/office/2006/metadata/properties" ma:root="true" ma:fieldsID="eb60004005fa4da1e5b89724de2e0f6f"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Kommentarer"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65B68-FFCF-482C-A4CC-E45AADE77E2C}"/>
</file>

<file path=customXml/itemProps2.xml><?xml version="1.0" encoding="utf-8"?>
<ds:datastoreItem xmlns:ds="http://schemas.openxmlformats.org/officeDocument/2006/customXml" ds:itemID="{9B3C2E0C-3188-4B01-B63C-8F694E3E9FC2}"/>
</file>

<file path=customXml/itemProps3.xml><?xml version="1.0" encoding="utf-8"?>
<ds:datastoreItem xmlns:ds="http://schemas.openxmlformats.org/officeDocument/2006/customXml" ds:itemID="{096E291E-EA19-4778-AD9B-B24941B7537C}"/>
</file>

<file path=customXml/itemProps4.xml><?xml version="1.0" encoding="utf-8"?>
<ds:datastoreItem xmlns:ds="http://schemas.openxmlformats.org/officeDocument/2006/customXml" ds:itemID="{82EC951E-A05F-44FC-939E-7CE9C98324B1}"/>
</file>

<file path=docProps/app.xml><?xml version="1.0" encoding="utf-8"?>
<Properties xmlns="http://schemas.openxmlformats.org/officeDocument/2006/extended-properties" xmlns:vt="http://schemas.openxmlformats.org/officeDocument/2006/docPropsVTypes">
  <Template>blank</Template>
  <TotalTime>226</TotalTime>
  <Words>3765</Words>
  <Application>Microsoft Office PowerPoint</Application>
  <PresentationFormat>Skærmshow (4:3)</PresentationFormat>
  <Paragraphs>886</Paragraphs>
  <Slides>78</Slides>
  <Notes>52</Notes>
  <HiddenSlides>1</HiddenSlides>
  <MMClips>0</MMClips>
  <ScaleCrop>false</ScaleCrop>
  <HeadingPairs>
    <vt:vector size="4" baseType="variant">
      <vt:variant>
        <vt:lpstr>Tema</vt:lpstr>
      </vt:variant>
      <vt:variant>
        <vt:i4>1</vt:i4>
      </vt:variant>
      <vt:variant>
        <vt:lpstr>Diastitler</vt:lpstr>
      </vt:variant>
      <vt:variant>
        <vt:i4>78</vt:i4>
      </vt:variant>
    </vt:vector>
  </HeadingPairs>
  <TitlesOfParts>
    <vt:vector size="79" baseType="lpstr">
      <vt:lpstr>Blank</vt:lpstr>
      <vt:lpstr>Kursus i anvendelse af DMS Dyreregistrering og Smartkoen </vt:lpstr>
      <vt:lpstr>Kort præsentation</vt:lpstr>
      <vt:lpstr>Agenda </vt:lpstr>
      <vt:lpstr>Agenda med tid</vt:lpstr>
      <vt:lpstr>Mål for dagen</vt:lpstr>
      <vt:lpstr>Bedriftsbegrebet</vt:lpstr>
      <vt:lpstr>Data er gemt centralt</vt:lpstr>
      <vt:lpstr>Installation af DMS</vt:lpstr>
      <vt:lpstr>Dagligt overblik  - Registreringsbilleder og aktuelt</vt:lpstr>
      <vt:lpstr>Intention med registreringsbillederne</vt:lpstr>
      <vt:lpstr>Registrering af en kælvning</vt:lpstr>
      <vt:lpstr>Slagtekvier</vt:lpstr>
      <vt:lpstr>PowerPoint-præsentation</vt:lpstr>
      <vt:lpstr>Registrer afgang levebug</vt:lpstr>
      <vt:lpstr>Opmærksomhedspunkter vedr. registreringsbillederne</vt:lpstr>
      <vt:lpstr>Interaktiv fejlliste</vt:lpstr>
      <vt:lpstr>Interaktiv fejlliste</vt:lpstr>
      <vt:lpstr>Interaktiv fejlliste</vt:lpstr>
      <vt:lpstr>Registrer inseminering</vt:lpstr>
      <vt:lpstr>Bestilling af Øremærker</vt:lpstr>
      <vt:lpstr>PowerPoint-præsentation</vt:lpstr>
      <vt:lpstr>Intention med faste opgaver på arbejdslister </vt:lpstr>
      <vt:lpstr>Opmærksomhedspunkter vedr. arbejdslisterne</vt:lpstr>
      <vt:lpstr>Kalve til salg</vt:lpstr>
      <vt:lpstr>Kalve til salg</vt:lpstr>
      <vt:lpstr>Intention med udsætterlisten</vt:lpstr>
      <vt:lpstr>Udsætterlisten</vt:lpstr>
      <vt:lpstr>Opmærksomhedspunkter vedr. Udsætterlisten</vt:lpstr>
      <vt:lpstr>Ko-kort</vt:lpstr>
      <vt:lpstr>PowerPoint-præsentation</vt:lpstr>
      <vt:lpstr>Opret behandling med besætningsdiagnose</vt:lpstr>
      <vt:lpstr>Opstart af behandling med  besætningsdiagnose</vt:lpstr>
      <vt:lpstr>FokusDYR</vt:lpstr>
      <vt:lpstr>Fokusdyr – dagens behandlinger</vt:lpstr>
      <vt:lpstr>Dagens behandlinger  MED automatisk medicinregistrering </vt:lpstr>
      <vt:lpstr>Dagens behandlinger  Uden automatisk medicinregistrering </vt:lpstr>
      <vt:lpstr>PowerPoint-præsentation</vt:lpstr>
      <vt:lpstr>Bedriftsbegrebet i Medicinafstemning bruges CHR nr.</vt:lpstr>
      <vt:lpstr>PowerPoint-præsentation</vt:lpstr>
      <vt:lpstr>Statusoptælling og afstemning </vt:lpstr>
      <vt:lpstr>Statusoptælling og afstemning</vt:lpstr>
      <vt:lpstr>Bemærkninger  Afstemning </vt:lpstr>
      <vt:lpstr>Bemærkninger Afstemning – detaljer om medicin</vt:lpstr>
      <vt:lpstr>Bemærkninger Afstemning – detaljer om medicin</vt:lpstr>
      <vt:lpstr>Bemærkninger Afstemning – detaljer om medicin</vt:lpstr>
      <vt:lpstr>Repro. styringsværktøjer</vt:lpstr>
      <vt:lpstr>Repro. styringsværktøjer</vt:lpstr>
      <vt:lpstr>PowerPoint-præsentation</vt:lpstr>
      <vt:lpstr>Listeudskrifter</vt:lpstr>
      <vt:lpstr>Listeudskrifter</vt:lpstr>
      <vt:lpstr>Listeudskrift</vt:lpstr>
      <vt:lpstr>Introduktion til Observationsdyr </vt:lpstr>
      <vt:lpstr>Observationsdyr</vt:lpstr>
      <vt:lpstr>Intention med smartkoen</vt:lpstr>
      <vt:lpstr>Introduktion til Smartkoen</vt:lpstr>
      <vt:lpstr>SmartKoen kører på Bedriftsniveau</vt:lpstr>
      <vt:lpstr>”Installation” af Smartkoen</vt:lpstr>
      <vt:lpstr>Hvad kan du på SmartKoen</vt:lpstr>
      <vt:lpstr>Ko-Kortet</vt:lpstr>
      <vt:lpstr>Inseminering</vt:lpstr>
      <vt:lpstr>Observationsdyr</vt:lpstr>
      <vt:lpstr>Analyseudskrifter</vt:lpstr>
      <vt:lpstr>Analyseudskrifter</vt:lpstr>
      <vt:lpstr>PowerPoint-præsentation</vt:lpstr>
      <vt:lpstr>celletalliste</vt:lpstr>
      <vt:lpstr>PowerPoint-præsentation</vt:lpstr>
      <vt:lpstr> </vt:lpstr>
      <vt:lpstr>Ledelsen på kvægbedriften</vt:lpstr>
      <vt:lpstr>Kritiske Målepunkter</vt:lpstr>
      <vt:lpstr>Opbygning af kritiske målepunkter</vt:lpstr>
      <vt:lpstr>Mælk leveret (kg/dag)</vt:lpstr>
      <vt:lpstr>Mælkekvalitet</vt:lpstr>
      <vt:lpstr>Reproduktion  - insemineringer</vt:lpstr>
      <vt:lpstr>Hvad indeholder DMS pakkerne</vt:lpstr>
      <vt:lpstr>Ny prismodel 2014 - Landmænd </vt:lpstr>
      <vt:lpstr>PowerPoint-præsentation</vt:lpstr>
      <vt:lpstr>Support</vt:lpstr>
      <vt:lpstr>Evaluering</vt:lpstr>
    </vt:vector>
  </TitlesOfParts>
  <Company>Videncentret for Landbrug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Kursus i anvendelse af DMS Dyreregistrering og Smartkoen</dc:title>
  <dc:creator>Kirstine Svenningsen</dc:creator>
  <cp:keywords>SEGES</cp:keywords>
  <cp:lastModifiedBy>Merete Martin Jensen</cp:lastModifiedBy>
  <cp:revision>17</cp:revision>
  <cp:lastPrinted>2014-12-09T10:53:47Z</cp:lastPrinted>
  <dcterms:created xsi:type="dcterms:W3CDTF">2015-02-11T13:16:58Z</dcterms:created>
  <dcterms:modified xsi:type="dcterms:W3CDTF">2015-05-12T11:33:20Z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ksonomi">
    <vt:lpwstr/>
  </property>
  <property fmtid="{D5CDD505-2E9C-101B-9397-08002B2CF9AE}" pid="3" name="ContentTypeId">
    <vt:lpwstr>0x010100C568DB52D9D0A14D9B2FDCC96666E9F2007948130EC3DB064584E219954237AF3900242457EFB8B24247815D688C526CD44D00CD5FC115C10A4144B6A28DE105BF6B4F</vt:lpwstr>
  </property>
  <property fmtid="{D5CDD505-2E9C-101B-9397-08002B2CF9AE}" pid="4" name="DisplayComments">
    <vt:bool>true</vt:bool>
  </property>
  <property fmtid="{D5CDD505-2E9C-101B-9397-08002B2CF9AE}" pid="5" name="AllowComments">
    <vt:bool>true</vt:bool>
  </property>
  <property fmtid="{D5CDD505-2E9C-101B-9397-08002B2CF9AE}" pid="6" name="Sprogvalg">
    <vt:lpwstr>2</vt:lpwstr>
  </property>
  <property fmtid="{D5CDD505-2E9C-101B-9397-08002B2CF9AE}" pid="7" name="HideInRollups">
    <vt:bool>true</vt:bool>
  </property>
  <property fmtid="{D5CDD505-2E9C-101B-9397-08002B2CF9AE}" pid="8" name="Revisionsdato">
    <vt:filetime>2015-05-12T11:28:00Z</vt:filetime>
  </property>
  <property fmtid="{D5CDD505-2E9C-101B-9397-08002B2CF9AE}" pid="9" name="WebInfo_FinansieringsLink">
    <vt:lpwstr>867fb3fd-e844-4dcd-be56-a806c5097c11</vt:lpwstr>
  </property>
  <property fmtid="{D5CDD505-2E9C-101B-9397-08002B2CF9AE}" pid="10" name="EnclosureFor">
    <vt:lpwstr/>
  </property>
  <property fmtid="{D5CDD505-2E9C-101B-9397-08002B2CF9AE}" pid="11" name="KnowledgeArticle">
    <vt:bool>false</vt:bool>
  </property>
  <property fmtid="{D5CDD505-2E9C-101B-9397-08002B2CF9AE}" pid="12" name="_dlc_DocIdItemGuid">
    <vt:lpwstr>92a49728-1519-4ee6-9b44-a980d0ccd174</vt:lpwstr>
  </property>
</Properties>
</file>